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theme/themeOverride1.xml" ContentType="application/vnd.openxmlformats-officedocument.themeOverride+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theme/themeOverride3.xml" ContentType="application/vnd.openxmlformats-officedocument.themeOverride+xml"/>
  <Override PartName="/ppt/charts/chart7.xml" ContentType="application/vnd.openxmlformats-officedocument.drawingml.chart+xml"/>
  <Override PartName="/ppt/theme/themeOverride4.xml" ContentType="application/vnd.openxmlformats-officedocument.themeOverride+xml"/>
  <Override PartName="/ppt/charts/chart8.xml" ContentType="application/vnd.openxmlformats-officedocument.drawingml.chart+xml"/>
  <Override PartName="/ppt/theme/themeOverride5.xml" ContentType="application/vnd.openxmlformats-officedocument.themeOverride+xml"/>
  <Override PartName="/ppt/charts/chart9.xml" ContentType="application/vnd.openxmlformats-officedocument.drawingml.chart+xml"/>
  <Override PartName="/ppt/theme/themeOverride6.xml" ContentType="application/vnd.openxmlformats-officedocument.themeOverride+xml"/>
  <Override PartName="/ppt/charts/chart10.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3"/>
  </p:notesMasterIdLst>
  <p:handoutMasterIdLst>
    <p:handoutMasterId r:id="rId24"/>
  </p:handoutMasterIdLst>
  <p:sldIdLst>
    <p:sldId id="283" r:id="rId3"/>
    <p:sldId id="286" r:id="rId4"/>
    <p:sldId id="559" r:id="rId5"/>
    <p:sldId id="560" r:id="rId6"/>
    <p:sldId id="455" r:id="rId7"/>
    <p:sldId id="457" r:id="rId8"/>
    <p:sldId id="462" r:id="rId9"/>
    <p:sldId id="454" r:id="rId10"/>
    <p:sldId id="562" r:id="rId11"/>
    <p:sldId id="561" r:id="rId12"/>
    <p:sldId id="496" r:id="rId13"/>
    <p:sldId id="495" r:id="rId14"/>
    <p:sldId id="567" r:id="rId15"/>
    <p:sldId id="568" r:id="rId16"/>
    <p:sldId id="571" r:id="rId17"/>
    <p:sldId id="555" r:id="rId18"/>
    <p:sldId id="569" r:id="rId19"/>
    <p:sldId id="570" r:id="rId20"/>
    <p:sldId id="401" r:id="rId21"/>
    <p:sldId id="572" r:id="rId22"/>
  </p:sldIdLst>
  <p:sldSz cx="9144000" cy="6858000" type="screen4x3"/>
  <p:notesSz cx="6797675" cy="9928225"/>
  <p:defaultTextStyle>
    <a:defPPr>
      <a:defRPr lang="de-DE"/>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82">
          <p15:clr>
            <a:srgbClr val="A4A3A4"/>
          </p15:clr>
        </p15:guide>
        <p15:guide id="3" orient="horz" pos="572">
          <p15:clr>
            <a:srgbClr val="A4A3A4"/>
          </p15:clr>
        </p15:guide>
        <p15:guide id="4" pos="2880">
          <p15:clr>
            <a:srgbClr val="A4A3A4"/>
          </p15:clr>
        </p15:guide>
        <p15:guide id="5" pos="158">
          <p15:clr>
            <a:srgbClr val="A4A3A4"/>
          </p15:clr>
        </p15:guide>
        <p15:guide id="6" pos="5556">
          <p15:clr>
            <a:srgbClr val="A4A3A4"/>
          </p15:clr>
        </p15:guide>
        <p15:guide id="7" pos="4944">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ichter, Gregor" initials="RG" lastIdx="2" clrIdx="0">
    <p:extLst>
      <p:ext uri="{19B8F6BF-5375-455C-9EA6-DF929625EA0E}">
        <p15:presenceInfo xmlns:p15="http://schemas.microsoft.com/office/powerpoint/2012/main" userId="Richter, Gregor" providerId="None"/>
      </p:ext>
    </p:extLst>
  </p:cmAuthor>
  <p:cmAuthor id="2" name="Kuemmel, Gerhard" initials="KG" lastIdx="2" clrIdx="1">
    <p:extLst>
      <p:ext uri="{19B8F6BF-5375-455C-9EA6-DF929625EA0E}">
        <p15:presenceInfo xmlns:p15="http://schemas.microsoft.com/office/powerpoint/2012/main" userId="Kuemmel, Gerhar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0D46"/>
    <a:srgbClr val="471938"/>
    <a:srgbClr val="0033CC"/>
    <a:srgbClr val="CCFFFF"/>
    <a:srgbClr val="FF99FF"/>
    <a:srgbClr val="FFFF99"/>
    <a:srgbClr val="FFFFCC"/>
    <a:srgbClr val="66CCFF"/>
    <a:srgbClr val="66FF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838" autoAdjust="0"/>
    <p:restoredTop sz="96374" autoAdjust="0"/>
  </p:normalViewPr>
  <p:slideViewPr>
    <p:cSldViewPr>
      <p:cViewPr varScale="1">
        <p:scale>
          <a:sx n="114" d="100"/>
          <a:sy n="114" d="100"/>
        </p:scale>
        <p:origin x="2028" y="114"/>
      </p:cViewPr>
      <p:guideLst>
        <p:guide orient="horz" pos="2160"/>
        <p:guide orient="horz" pos="482"/>
        <p:guide orient="horz" pos="572"/>
        <p:guide pos="2880"/>
        <p:guide pos="158"/>
        <p:guide pos="5556"/>
        <p:guide pos="49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0" d="100"/>
        <a:sy n="120" d="100"/>
      </p:scale>
      <p:origin x="0" y="-4866"/>
    </p:cViewPr>
  </p:sorterViewPr>
  <p:notesViewPr>
    <p:cSldViewPr>
      <p:cViewPr>
        <p:scale>
          <a:sx n="100" d="100"/>
          <a:sy n="100" d="100"/>
        </p:scale>
        <p:origin x="-1548" y="-6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itbw.itb.local\fsbw\SKB\ZMSBw\029-F-FBI-Militaersoziologie-Allg\02_Personal%20und%20Organisation\58a_Projekt%20Personalbefragung%202020\G1A1%20Info\Graphik%20Attraktivit&#228;t.xlsx" TargetMode="External"/><Relationship Id="rId2" Type="http://schemas.microsoft.com/office/2011/relationships/chartColorStyle" Target="colors4.xml"/><Relationship Id="rId1" Type="http://schemas.microsoft.com/office/2011/relationships/chartStyle" Target="style4.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4.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5.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1730182374333998E-2"/>
          <c:y val="1.727298101217551E-2"/>
          <c:w val="0.92024936665542212"/>
          <c:h val="0.90542184560614869"/>
        </c:manualLayout>
      </c:layout>
      <c:lineChart>
        <c:grouping val="standard"/>
        <c:varyColors val="0"/>
        <c:ser>
          <c:idx val="0"/>
          <c:order val="0"/>
          <c:tx>
            <c:strRef>
              <c:f>Tabelle1!$B$1</c:f>
              <c:strCache>
                <c:ptCount val="1"/>
                <c:pt idx="0">
                  <c:v>Datenreihe 1</c:v>
                </c:pt>
              </c:strCache>
            </c:strRef>
          </c:tx>
          <c:spPr>
            <a:ln w="38100"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0070C0"/>
                    </a:solidFill>
                    <a:latin typeface="Arial" panose="020B0604020202020204" pitchFamily="34" charset="0"/>
                    <a:ea typeface="+mn-ea"/>
                    <a:cs typeface="Arial" panose="020B0604020202020204" pitchFamily="34" charset="0"/>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Tabelle1!$B$2:$B$10</c:f>
              <c:numCache>
                <c:formatCode>General</c:formatCode>
                <c:ptCount val="9"/>
                <c:pt idx="0">
                  <c:v>62</c:v>
                </c:pt>
                <c:pt idx="1">
                  <c:v>68</c:v>
                </c:pt>
                <c:pt idx="2">
                  <c:v>69</c:v>
                </c:pt>
                <c:pt idx="3">
                  <c:v>69</c:v>
                </c:pt>
                <c:pt idx="4">
                  <c:v>65</c:v>
                </c:pt>
                <c:pt idx="5">
                  <c:v>63</c:v>
                </c:pt>
                <c:pt idx="6">
                  <c:v>60</c:v>
                </c:pt>
                <c:pt idx="7">
                  <c:v>58</c:v>
                </c:pt>
                <c:pt idx="8">
                  <c:v>56</c:v>
                </c:pt>
              </c:numCache>
            </c:numRef>
          </c:val>
          <c:smooth val="0"/>
          <c:extLst>
            <c:ext xmlns:c16="http://schemas.microsoft.com/office/drawing/2014/chart" uri="{C3380CC4-5D6E-409C-BE32-E72D297353CC}">
              <c16:uniqueId val="{00000000-332D-4DC4-A3D0-1351440E453F}"/>
            </c:ext>
          </c:extLst>
        </c:ser>
        <c:ser>
          <c:idx val="1"/>
          <c:order val="1"/>
          <c:tx>
            <c:strRef>
              <c:f>Tabelle1!$C$1</c:f>
              <c:strCache>
                <c:ptCount val="1"/>
                <c:pt idx="0">
                  <c:v>Spalte1</c:v>
                </c:pt>
              </c:strCache>
            </c:strRef>
          </c:tx>
          <c:spPr>
            <a:ln w="38100" cap="rnd">
              <a:solidFill>
                <a:srgbClr val="FF0000"/>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rgbClr val="FF0000"/>
                    </a:solidFill>
                    <a:latin typeface="Arial" panose="020B0604020202020204" pitchFamily="34" charset="0"/>
                    <a:ea typeface="+mn-ea"/>
                    <a:cs typeface="Arial" panose="020B0604020202020204" pitchFamily="34" charset="0"/>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Tabelle1!$C$2:$C$10</c:f>
              <c:numCache>
                <c:formatCode>General</c:formatCode>
                <c:ptCount val="9"/>
                <c:pt idx="0">
                  <c:v>28</c:v>
                </c:pt>
                <c:pt idx="1">
                  <c:v>26</c:v>
                </c:pt>
                <c:pt idx="2">
                  <c:v>24</c:v>
                </c:pt>
                <c:pt idx="3">
                  <c:v>25</c:v>
                </c:pt>
                <c:pt idx="4">
                  <c:v>30</c:v>
                </c:pt>
                <c:pt idx="5">
                  <c:v>29</c:v>
                </c:pt>
                <c:pt idx="6">
                  <c:v>33</c:v>
                </c:pt>
                <c:pt idx="7">
                  <c:v>34</c:v>
                </c:pt>
                <c:pt idx="8">
                  <c:v>37</c:v>
                </c:pt>
              </c:numCache>
            </c:numRef>
          </c:val>
          <c:smooth val="0"/>
          <c:extLst>
            <c:ext xmlns:c16="http://schemas.microsoft.com/office/drawing/2014/chart" uri="{C3380CC4-5D6E-409C-BE32-E72D297353CC}">
              <c16:uniqueId val="{00000000-F433-4BF6-B9F2-608E3D25DCF4}"/>
            </c:ext>
          </c:extLst>
        </c:ser>
        <c:ser>
          <c:idx val="2"/>
          <c:order val="2"/>
          <c:tx>
            <c:strRef>
              <c:f>Tabelle1!$D$1</c:f>
              <c:strCache>
                <c:ptCount val="1"/>
                <c:pt idx="0">
                  <c:v>Spalte2</c:v>
                </c:pt>
              </c:strCache>
            </c:strRef>
          </c:tx>
          <c:spPr>
            <a:ln w="38100" cap="rnd">
              <a:solidFill>
                <a:schemeClr val="bg1">
                  <a:lumMod val="65000"/>
                </a:schemeClr>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bg1">
                        <a:lumMod val="65000"/>
                      </a:schemeClr>
                    </a:solidFill>
                    <a:latin typeface="Arial" panose="020B0604020202020204" pitchFamily="34" charset="0"/>
                    <a:ea typeface="+mn-ea"/>
                    <a:cs typeface="Arial" panose="020B0604020202020204" pitchFamily="34" charset="0"/>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Tabelle1!$D$2:$D$10</c:f>
              <c:numCache>
                <c:formatCode>General</c:formatCode>
                <c:ptCount val="9"/>
                <c:pt idx="0">
                  <c:v>9</c:v>
                </c:pt>
                <c:pt idx="1">
                  <c:v>7</c:v>
                </c:pt>
                <c:pt idx="2">
                  <c:v>8</c:v>
                </c:pt>
                <c:pt idx="3">
                  <c:v>7</c:v>
                </c:pt>
                <c:pt idx="4">
                  <c:v>5</c:v>
                </c:pt>
                <c:pt idx="5">
                  <c:v>9</c:v>
                </c:pt>
                <c:pt idx="6">
                  <c:v>8</c:v>
                </c:pt>
                <c:pt idx="7">
                  <c:v>8</c:v>
                </c:pt>
                <c:pt idx="8">
                  <c:v>7</c:v>
                </c:pt>
              </c:numCache>
            </c:numRef>
          </c:val>
          <c:smooth val="0"/>
          <c:extLst>
            <c:ext xmlns:c16="http://schemas.microsoft.com/office/drawing/2014/chart" uri="{C3380CC4-5D6E-409C-BE32-E72D297353CC}">
              <c16:uniqueId val="{00000001-F433-4BF6-B9F2-608E3D25DCF4}"/>
            </c:ext>
          </c:extLst>
        </c:ser>
        <c:dLbls>
          <c:showLegendKey val="0"/>
          <c:showVal val="0"/>
          <c:showCatName val="0"/>
          <c:showSerName val="0"/>
          <c:showPercent val="0"/>
          <c:showBubbleSize val="0"/>
        </c:dLbls>
        <c:smooth val="0"/>
        <c:axId val="547371624"/>
        <c:axId val="547375232"/>
      </c:lineChart>
      <c:catAx>
        <c:axId val="547371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5232"/>
        <c:crosses val="autoZero"/>
        <c:auto val="1"/>
        <c:lblAlgn val="ctr"/>
        <c:lblOffset val="100"/>
        <c:noMultiLvlLbl val="0"/>
      </c:catAx>
      <c:valAx>
        <c:axId val="54737523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1624"/>
        <c:crosses val="autoZero"/>
        <c:crossBetween val="between"/>
        <c:minorUnit val="10"/>
      </c:valAx>
      <c:spPr>
        <a:solidFill>
          <a:schemeClr val="lt1"/>
        </a:solidFill>
        <a:ln w="6350" cap="flat" cmpd="sng" algn="ctr">
          <a:solidFill>
            <a:schemeClr val="bg1">
              <a:lumMod val="75000"/>
            </a:schemeClr>
          </a:solidFill>
          <a:prstDash val="solid"/>
          <a:miter lim="800000"/>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solidFill>
        <a:sysClr val="window" lastClr="FFFFFF"/>
      </a:solidFill>
    </a:ln>
    <a:effectLst/>
  </c:spPr>
  <c:txPr>
    <a:bodyPr/>
    <a:lstStyle/>
    <a:p>
      <a:pPr>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de-DE"/>
              <a:t>"Für mich ist die Bundeswehr ein attraktiver Arbeitgeber."</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8.8951098590356173E-2"/>
          <c:y val="7.725396711255747E-2"/>
          <c:w val="0.90780842887730517"/>
          <c:h val="0.77249368288852949"/>
        </c:manualLayout>
      </c:layout>
      <c:barChart>
        <c:barDir val="col"/>
        <c:grouping val="clustered"/>
        <c:varyColors val="0"/>
        <c:ser>
          <c:idx val="0"/>
          <c:order val="0"/>
          <c:tx>
            <c:strRef>
              <c:f>Tabelle1!$B$5</c:f>
              <c:strCache>
                <c:ptCount val="1"/>
                <c:pt idx="0">
                  <c:v>2013</c:v>
                </c:pt>
              </c:strCache>
            </c:strRef>
          </c:tx>
          <c:spPr>
            <a:solidFill>
              <a:srgbClr val="0033CC"/>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Tabelle1!$C$4:$G$4</c:f>
              <c:strCache>
                <c:ptCount val="5"/>
                <c:pt idx="0">
                  <c:v>trifft zu</c:v>
                </c:pt>
                <c:pt idx="1">
                  <c:v>trifft eher zu</c:v>
                </c:pt>
                <c:pt idx="2">
                  <c:v>teils/teils</c:v>
                </c:pt>
                <c:pt idx="3">
                  <c:v>trifft eher nicht zu</c:v>
                </c:pt>
                <c:pt idx="4">
                  <c:v>trifft nicht zu</c:v>
                </c:pt>
              </c:strCache>
            </c:strRef>
          </c:cat>
          <c:val>
            <c:numRef>
              <c:f>Tabelle1!$C$5:$G$5</c:f>
              <c:numCache>
                <c:formatCode>General</c:formatCode>
                <c:ptCount val="5"/>
                <c:pt idx="0">
                  <c:v>14</c:v>
                </c:pt>
                <c:pt idx="1">
                  <c:v>25</c:v>
                </c:pt>
                <c:pt idx="2">
                  <c:v>39</c:v>
                </c:pt>
                <c:pt idx="3">
                  <c:v>15</c:v>
                </c:pt>
                <c:pt idx="4">
                  <c:v>7</c:v>
                </c:pt>
              </c:numCache>
            </c:numRef>
          </c:val>
          <c:extLst>
            <c:ext xmlns:c16="http://schemas.microsoft.com/office/drawing/2014/chart" uri="{C3380CC4-5D6E-409C-BE32-E72D297353CC}">
              <c16:uniqueId val="{00000000-FA72-4339-8BBE-10A285E29D26}"/>
            </c:ext>
          </c:extLst>
        </c:ser>
        <c:ser>
          <c:idx val="1"/>
          <c:order val="1"/>
          <c:tx>
            <c:strRef>
              <c:f>Tabelle1!$B$6</c:f>
              <c:strCache>
                <c:ptCount val="1"/>
                <c:pt idx="0">
                  <c:v>2016</c:v>
                </c:pt>
              </c:strCache>
            </c:strRef>
          </c:tx>
          <c:spPr>
            <a:solidFill>
              <a:srgbClr val="FFFF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Tabelle1!$C$4:$G$4</c:f>
              <c:strCache>
                <c:ptCount val="5"/>
                <c:pt idx="0">
                  <c:v>trifft zu</c:v>
                </c:pt>
                <c:pt idx="1">
                  <c:v>trifft eher zu</c:v>
                </c:pt>
                <c:pt idx="2">
                  <c:v>teils/teils</c:v>
                </c:pt>
                <c:pt idx="3">
                  <c:v>trifft eher nicht zu</c:v>
                </c:pt>
                <c:pt idx="4">
                  <c:v>trifft nicht zu</c:v>
                </c:pt>
              </c:strCache>
            </c:strRef>
          </c:cat>
          <c:val>
            <c:numRef>
              <c:f>Tabelle1!$C$6:$G$6</c:f>
              <c:numCache>
                <c:formatCode>General</c:formatCode>
                <c:ptCount val="5"/>
                <c:pt idx="0">
                  <c:v>24</c:v>
                </c:pt>
                <c:pt idx="1">
                  <c:v>35</c:v>
                </c:pt>
                <c:pt idx="2">
                  <c:v>30</c:v>
                </c:pt>
                <c:pt idx="3">
                  <c:v>8</c:v>
                </c:pt>
                <c:pt idx="4">
                  <c:v>3</c:v>
                </c:pt>
              </c:numCache>
            </c:numRef>
          </c:val>
          <c:extLst>
            <c:ext xmlns:c16="http://schemas.microsoft.com/office/drawing/2014/chart" uri="{C3380CC4-5D6E-409C-BE32-E72D297353CC}">
              <c16:uniqueId val="{00000001-FA72-4339-8BBE-10A285E29D26}"/>
            </c:ext>
          </c:extLst>
        </c:ser>
        <c:ser>
          <c:idx val="2"/>
          <c:order val="2"/>
          <c:tx>
            <c:strRef>
              <c:f>Tabelle1!$B$7</c:f>
              <c:strCache>
                <c:ptCount val="1"/>
                <c:pt idx="0">
                  <c:v>2020</c:v>
                </c:pt>
              </c:strCache>
            </c:strRef>
          </c:tx>
          <c:spPr>
            <a:solidFill>
              <a:schemeClr val="bg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Tabelle1!$C$4:$G$4</c:f>
              <c:strCache>
                <c:ptCount val="5"/>
                <c:pt idx="0">
                  <c:v>trifft zu</c:v>
                </c:pt>
                <c:pt idx="1">
                  <c:v>trifft eher zu</c:v>
                </c:pt>
                <c:pt idx="2">
                  <c:v>teils/teils</c:v>
                </c:pt>
                <c:pt idx="3">
                  <c:v>trifft eher nicht zu</c:v>
                </c:pt>
                <c:pt idx="4">
                  <c:v>trifft nicht zu</c:v>
                </c:pt>
              </c:strCache>
            </c:strRef>
          </c:cat>
          <c:val>
            <c:numRef>
              <c:f>Tabelle1!$C$7:$G$7</c:f>
              <c:numCache>
                <c:formatCode>General</c:formatCode>
                <c:ptCount val="5"/>
                <c:pt idx="0">
                  <c:v>33</c:v>
                </c:pt>
                <c:pt idx="1">
                  <c:v>35</c:v>
                </c:pt>
                <c:pt idx="2">
                  <c:v>24</c:v>
                </c:pt>
                <c:pt idx="3">
                  <c:v>6</c:v>
                </c:pt>
                <c:pt idx="4">
                  <c:v>2</c:v>
                </c:pt>
              </c:numCache>
            </c:numRef>
          </c:val>
          <c:extLst>
            <c:ext xmlns:c16="http://schemas.microsoft.com/office/drawing/2014/chart" uri="{C3380CC4-5D6E-409C-BE32-E72D297353CC}">
              <c16:uniqueId val="{00000002-FA72-4339-8BBE-10A285E29D26}"/>
            </c:ext>
          </c:extLst>
        </c:ser>
        <c:dLbls>
          <c:showLegendKey val="0"/>
          <c:showVal val="0"/>
          <c:showCatName val="0"/>
          <c:showSerName val="0"/>
          <c:showPercent val="0"/>
          <c:showBubbleSize val="0"/>
        </c:dLbls>
        <c:gapWidth val="219"/>
        <c:overlap val="-27"/>
        <c:axId val="412327352"/>
        <c:axId val="412324400"/>
      </c:barChart>
      <c:catAx>
        <c:axId val="4123273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crossAx val="412324400"/>
        <c:crosses val="autoZero"/>
        <c:auto val="1"/>
        <c:lblAlgn val="ctr"/>
        <c:lblOffset val="100"/>
        <c:noMultiLvlLbl val="0"/>
      </c:catAx>
      <c:valAx>
        <c:axId val="4123244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de-DE" sz="1100" baseline="0"/>
                  <a:t>Prozent</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4123273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5699281922573891E-2"/>
          <c:y val="1.8064554998523507E-2"/>
          <c:w val="0.91845848180232259"/>
          <c:h val="0.8953085701096678"/>
        </c:manualLayout>
      </c:layout>
      <c:lineChart>
        <c:grouping val="standard"/>
        <c:varyColors val="0"/>
        <c:ser>
          <c:idx val="0"/>
          <c:order val="0"/>
          <c:tx>
            <c:strRef>
              <c:f>Tabelle1!$B$1</c:f>
              <c:strCache>
                <c:ptCount val="1"/>
                <c:pt idx="0">
                  <c:v>Datenreihe 1</c:v>
                </c:pt>
              </c:strCache>
            </c:strRef>
          </c:tx>
          <c:spPr>
            <a:ln w="38100" cap="rnd">
              <a:solidFill>
                <a:schemeClr val="tx1"/>
              </a:solidFill>
              <a:round/>
            </a:ln>
            <a:effectLst/>
          </c:spPr>
          <c:marker>
            <c:symbol val="none"/>
          </c:marker>
          <c:dLbls>
            <c:dLbl>
              <c:idx val="1"/>
              <c:layout>
                <c:manualLayout>
                  <c:x val="-2.1739141732453286E-2"/>
                  <c:y val="2.873520631939161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2B5-4AD2-A7D9-342A4C9A8A99}"/>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Tabelle1!$B$2:$B$10</c:f>
              <c:numCache>
                <c:formatCode>General</c:formatCode>
                <c:ptCount val="9"/>
                <c:pt idx="0">
                  <c:v>69</c:v>
                </c:pt>
                <c:pt idx="1">
                  <c:v>67</c:v>
                </c:pt>
                <c:pt idx="2">
                  <c:v>70</c:v>
                </c:pt>
                <c:pt idx="3">
                  <c:v>73</c:v>
                </c:pt>
                <c:pt idx="4">
                  <c:v>69</c:v>
                </c:pt>
                <c:pt idx="5">
                  <c:v>68</c:v>
                </c:pt>
                <c:pt idx="6">
                  <c:v>62</c:v>
                </c:pt>
                <c:pt idx="7">
                  <c:v>63</c:v>
                </c:pt>
                <c:pt idx="8">
                  <c:v>62</c:v>
                </c:pt>
              </c:numCache>
            </c:numRef>
          </c:val>
          <c:smooth val="0"/>
          <c:extLst>
            <c:ext xmlns:c16="http://schemas.microsoft.com/office/drawing/2014/chart" uri="{C3380CC4-5D6E-409C-BE32-E72D297353CC}">
              <c16:uniqueId val="{00000000-332D-4DC4-A3D0-1351440E453F}"/>
            </c:ext>
          </c:extLst>
        </c:ser>
        <c:ser>
          <c:idx val="1"/>
          <c:order val="1"/>
          <c:tx>
            <c:strRef>
              <c:f>Tabelle1!$C$1</c:f>
              <c:strCache>
                <c:ptCount val="1"/>
                <c:pt idx="0">
                  <c:v>Spalte1</c:v>
                </c:pt>
              </c:strCache>
            </c:strRef>
          </c:tx>
          <c:spPr>
            <a:ln w="38100" cap="rnd">
              <a:solidFill>
                <a:schemeClr val="bg1">
                  <a:lumMod val="65000"/>
                </a:schemeClr>
              </a:solidFill>
              <a:round/>
            </a:ln>
            <a:effectLst/>
          </c:spPr>
          <c:marker>
            <c:symbol val="none"/>
          </c:marker>
          <c:dLbls>
            <c:dLbl>
              <c:idx val="1"/>
              <c:layout>
                <c:manualLayout>
                  <c:x val="-2.3389166534794607E-2"/>
                  <c:y val="-2.802571988899018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2B5-4AD2-A7D9-342A4C9A8A99}"/>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lumMod val="65000"/>
                      </a:schemeClr>
                    </a:solidFill>
                    <a:latin typeface="Arial" panose="020B0604020202020204" pitchFamily="34" charset="0"/>
                    <a:ea typeface="+mn-ea"/>
                    <a:cs typeface="Arial" panose="020B0604020202020204" pitchFamily="34" charset="0"/>
                  </a:defRPr>
                </a:pPr>
                <a:endParaRPr lang="de-DE"/>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Tabelle1!$C$2:$C$10</c:f>
              <c:numCache>
                <c:formatCode>General</c:formatCode>
                <c:ptCount val="9"/>
                <c:pt idx="0">
                  <c:v>57</c:v>
                </c:pt>
                <c:pt idx="1">
                  <c:v>68</c:v>
                </c:pt>
                <c:pt idx="2">
                  <c:v>67</c:v>
                </c:pt>
                <c:pt idx="3">
                  <c:v>64</c:v>
                </c:pt>
                <c:pt idx="4">
                  <c:v>60</c:v>
                </c:pt>
                <c:pt idx="5">
                  <c:v>57</c:v>
                </c:pt>
                <c:pt idx="6">
                  <c:v>57</c:v>
                </c:pt>
                <c:pt idx="7">
                  <c:v>53</c:v>
                </c:pt>
                <c:pt idx="8">
                  <c:v>51</c:v>
                </c:pt>
              </c:numCache>
            </c:numRef>
          </c:val>
          <c:smooth val="0"/>
          <c:extLst>
            <c:ext xmlns:c16="http://schemas.microsoft.com/office/drawing/2014/chart" uri="{C3380CC4-5D6E-409C-BE32-E72D297353CC}">
              <c16:uniqueId val="{00000000-F433-4BF6-B9F2-608E3D25DCF4}"/>
            </c:ext>
          </c:extLst>
        </c:ser>
        <c:dLbls>
          <c:showLegendKey val="0"/>
          <c:showVal val="0"/>
          <c:showCatName val="0"/>
          <c:showSerName val="0"/>
          <c:showPercent val="0"/>
          <c:showBubbleSize val="0"/>
        </c:dLbls>
        <c:smooth val="0"/>
        <c:axId val="547371624"/>
        <c:axId val="547375232"/>
      </c:lineChart>
      <c:catAx>
        <c:axId val="547371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5232"/>
        <c:crosses val="autoZero"/>
        <c:auto val="1"/>
        <c:lblAlgn val="ctr"/>
        <c:lblOffset val="100"/>
        <c:noMultiLvlLbl val="0"/>
      </c:catAx>
      <c:valAx>
        <c:axId val="54737523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1624"/>
        <c:crosses val="autoZero"/>
        <c:crossBetween val="between"/>
        <c:minorUnit val="10"/>
      </c:valAx>
      <c:spPr>
        <a:solidFill>
          <a:schemeClr val="lt1"/>
        </a:solidFill>
        <a:ln w="6350" cap="flat" cmpd="sng" algn="ctr">
          <a:solidFill>
            <a:schemeClr val="bg1">
              <a:lumMod val="75000"/>
            </a:schemeClr>
          </a:solidFill>
          <a:prstDash val="solid"/>
          <a:miter lim="800000"/>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solidFill>
        <a:sysClr val="window" lastClr="FFFFFF"/>
      </a:solid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942620724655206E-2"/>
          <c:y val="2.7131405534260255E-2"/>
          <c:w val="0.9320573054913085"/>
          <c:h val="0.91701837728623115"/>
        </c:manualLayout>
      </c:layout>
      <c:lineChart>
        <c:grouping val="standard"/>
        <c:varyColors val="0"/>
        <c:ser>
          <c:idx val="0"/>
          <c:order val="0"/>
          <c:tx>
            <c:strRef>
              <c:f>Tabelle1!$B$1</c:f>
              <c:strCache>
                <c:ptCount val="1"/>
                <c:pt idx="0">
                  <c:v>Datenreihe 1</c:v>
                </c:pt>
              </c:strCache>
            </c:strRef>
          </c:tx>
          <c:spPr>
            <a:ln w="38100" cap="rnd">
              <a:solidFill>
                <a:schemeClr val="tx1"/>
              </a:solidFill>
              <a:round/>
            </a:ln>
            <a:effectLst/>
          </c:spPr>
          <c:marker>
            <c:symbol val="none"/>
          </c:marker>
          <c:dLbls>
            <c:dLbl>
              <c:idx val="1"/>
              <c:layout>
                <c:manualLayout>
                  <c:x val="-2.0089116930111964E-2"/>
                  <c:y val="2.229699599335746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2B5-4AD2-A7D9-342A4C9A8A99}"/>
                </c:ext>
              </c:extLst>
            </c:dLbl>
            <c:dLbl>
              <c:idx val="2"/>
              <c:layout>
                <c:manualLayout>
                  <c:x val="-2.1739141732453345E-2"/>
                  <c:y val="1.8026024007570716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613-4C85-A59C-B498B7F1243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Tabelle1!$B$2:$B$10</c:f>
              <c:numCache>
                <c:formatCode>General</c:formatCode>
                <c:ptCount val="9"/>
                <c:pt idx="0">
                  <c:v>63</c:v>
                </c:pt>
                <c:pt idx="1">
                  <c:v>57</c:v>
                </c:pt>
                <c:pt idx="2">
                  <c:v>63</c:v>
                </c:pt>
                <c:pt idx="3">
                  <c:v>70</c:v>
                </c:pt>
                <c:pt idx="4">
                  <c:v>61</c:v>
                </c:pt>
                <c:pt idx="5">
                  <c:v>64</c:v>
                </c:pt>
                <c:pt idx="6">
                  <c:v>55</c:v>
                </c:pt>
                <c:pt idx="7">
                  <c:v>57</c:v>
                </c:pt>
                <c:pt idx="8">
                  <c:v>56</c:v>
                </c:pt>
              </c:numCache>
            </c:numRef>
          </c:val>
          <c:smooth val="0"/>
          <c:extLst>
            <c:ext xmlns:c16="http://schemas.microsoft.com/office/drawing/2014/chart" uri="{C3380CC4-5D6E-409C-BE32-E72D297353CC}">
              <c16:uniqueId val="{00000000-332D-4DC4-A3D0-1351440E453F}"/>
            </c:ext>
          </c:extLst>
        </c:ser>
        <c:ser>
          <c:idx val="1"/>
          <c:order val="1"/>
          <c:tx>
            <c:strRef>
              <c:f>Tabelle1!$C$1</c:f>
              <c:strCache>
                <c:ptCount val="1"/>
                <c:pt idx="0">
                  <c:v>Spalte1</c:v>
                </c:pt>
              </c:strCache>
            </c:strRef>
          </c:tx>
          <c:spPr>
            <a:ln w="38100" cap="rnd">
              <a:solidFill>
                <a:schemeClr val="bg1">
                  <a:lumMod val="65000"/>
                </a:schemeClr>
              </a:solidFill>
              <a:round/>
            </a:ln>
            <a:effectLst/>
          </c:spPr>
          <c:marker>
            <c:symbol val="none"/>
          </c:marker>
          <c:dLbls>
            <c:dLbl>
              <c:idx val="1"/>
              <c:layout>
                <c:manualLayout>
                  <c:x val="-2.3389101573188215E-2"/>
                  <c:y val="-2.2642373019294705E-2"/>
                </c:manualLayout>
              </c:layout>
              <c:spPr>
                <a:noFill/>
                <a:ln>
                  <a:noFill/>
                </a:ln>
                <a:effectLst/>
              </c:spPr>
              <c:txPr>
                <a:bodyPr rot="0" spcFirstLastPara="1" vertOverflow="ellipsis" vert="horz" wrap="square" lIns="38100" tIns="19050" rIns="38100" bIns="19050" anchor="ctr" anchorCtr="1">
                  <a:noAutofit/>
                </a:bodyPr>
                <a:lstStyle/>
                <a:p>
                  <a:pPr>
                    <a:defRPr sz="1200" b="1" i="0" u="none" strike="noStrike" kern="1200" baseline="0">
                      <a:solidFill>
                        <a:schemeClr val="bg1">
                          <a:lumMod val="65000"/>
                        </a:schemeClr>
                      </a:solidFill>
                      <a:latin typeface="Arial" panose="020B0604020202020204" pitchFamily="34" charset="0"/>
                      <a:ea typeface="+mn-ea"/>
                      <a:cs typeface="Arial" panose="020B0604020202020204" pitchFamily="34" charset="0"/>
                    </a:defRPr>
                  </a:pPr>
                  <a:endParaRPr lang="de-DE"/>
                </a:p>
              </c:txPr>
              <c:dLblPos val="r"/>
              <c:showLegendKey val="0"/>
              <c:showVal val="1"/>
              <c:showCatName val="0"/>
              <c:showSerName val="0"/>
              <c:showPercent val="0"/>
              <c:showBubbleSize val="0"/>
              <c:extLst>
                <c:ext xmlns:c15="http://schemas.microsoft.com/office/drawing/2012/chart" uri="{CE6537A1-D6FC-4f65-9D91-7224C49458BB}">
                  <c15:layout>
                    <c:manualLayout>
                      <c:w val="3.1927979925304543E-2"/>
                      <c:h val="4.2293384163504914E-2"/>
                    </c:manualLayout>
                  </c15:layout>
                </c:ext>
                <c:ext xmlns:c16="http://schemas.microsoft.com/office/drawing/2014/chart" uri="{C3380CC4-5D6E-409C-BE32-E72D297353CC}">
                  <c16:uniqueId val="{00000001-92B5-4AD2-A7D9-342A4C9A8A99}"/>
                </c:ext>
              </c:extLst>
            </c:dLbl>
            <c:dLbl>
              <c:idx val="2"/>
              <c:layout>
                <c:manualLayout>
                  <c:x val="-2.1739141732453345E-2"/>
                  <c:y val="-2.656796797914420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613-4C85-A59C-B498B7F12435}"/>
                </c:ext>
              </c:extLst>
            </c:dLbl>
            <c:dLbl>
              <c:idx val="3"/>
              <c:layout>
                <c:manualLayout>
                  <c:x val="-2.8339240941818566E-2"/>
                  <c:y val="2.9688636053325945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0B6-4E3F-933F-28077E30B774}"/>
                </c:ext>
              </c:extLst>
            </c:dLbl>
            <c:dLbl>
              <c:idx val="8"/>
              <c:layout>
                <c:manualLayout>
                  <c:x val="-2.5039191337135926E-2"/>
                  <c:y val="2.114669208175237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0B6-4E3F-933F-28077E30B774}"/>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lumMod val="65000"/>
                      </a:schemeClr>
                    </a:solidFill>
                    <a:latin typeface="Arial" panose="020B0604020202020204" pitchFamily="34" charset="0"/>
                    <a:ea typeface="+mn-ea"/>
                    <a:cs typeface="Arial" panose="020B0604020202020204" pitchFamily="34" charset="0"/>
                  </a:defRPr>
                </a:pPr>
                <a:endParaRPr lang="de-DE"/>
              </a:p>
            </c:txPr>
            <c:dLblPos val="b"/>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Tabelle1!$A$2:$A$10</c:f>
              <c:numCache>
                <c:formatCode>General</c:formatCode>
                <c:ptCount val="9"/>
                <c:pt idx="0">
                  <c:v>2015</c:v>
                </c:pt>
                <c:pt idx="1">
                  <c:v>2016</c:v>
                </c:pt>
                <c:pt idx="2">
                  <c:v>2017</c:v>
                </c:pt>
                <c:pt idx="3">
                  <c:v>2018</c:v>
                </c:pt>
                <c:pt idx="4">
                  <c:v>2019</c:v>
                </c:pt>
                <c:pt idx="5">
                  <c:v>2020</c:v>
                </c:pt>
                <c:pt idx="6">
                  <c:v>2021</c:v>
                </c:pt>
                <c:pt idx="7">
                  <c:v>2022</c:v>
                </c:pt>
                <c:pt idx="8">
                  <c:v>2023</c:v>
                </c:pt>
              </c:numCache>
            </c:numRef>
          </c:cat>
          <c:val>
            <c:numRef>
              <c:f>Tabelle1!$C$2:$C$10</c:f>
              <c:numCache>
                <c:formatCode>General</c:formatCode>
                <c:ptCount val="9"/>
                <c:pt idx="0">
                  <c:v>59</c:v>
                </c:pt>
                <c:pt idx="1">
                  <c:v>62</c:v>
                </c:pt>
                <c:pt idx="2">
                  <c:v>66</c:v>
                </c:pt>
                <c:pt idx="3">
                  <c:v>67</c:v>
                </c:pt>
                <c:pt idx="4">
                  <c:v>52</c:v>
                </c:pt>
                <c:pt idx="5">
                  <c:v>51</c:v>
                </c:pt>
                <c:pt idx="6">
                  <c:v>48</c:v>
                </c:pt>
                <c:pt idx="7">
                  <c:v>41</c:v>
                </c:pt>
                <c:pt idx="8">
                  <c:v>36</c:v>
                </c:pt>
              </c:numCache>
            </c:numRef>
          </c:val>
          <c:smooth val="0"/>
          <c:extLst>
            <c:ext xmlns:c16="http://schemas.microsoft.com/office/drawing/2014/chart" uri="{C3380CC4-5D6E-409C-BE32-E72D297353CC}">
              <c16:uniqueId val="{00000000-F433-4BF6-B9F2-608E3D25DCF4}"/>
            </c:ext>
          </c:extLst>
        </c:ser>
        <c:dLbls>
          <c:showLegendKey val="0"/>
          <c:showVal val="0"/>
          <c:showCatName val="0"/>
          <c:showSerName val="0"/>
          <c:showPercent val="0"/>
          <c:showBubbleSize val="0"/>
        </c:dLbls>
        <c:smooth val="0"/>
        <c:axId val="547371624"/>
        <c:axId val="547375232"/>
      </c:lineChart>
      <c:catAx>
        <c:axId val="547371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5232"/>
        <c:crosses val="autoZero"/>
        <c:auto val="1"/>
        <c:lblAlgn val="ctr"/>
        <c:lblOffset val="100"/>
        <c:noMultiLvlLbl val="0"/>
      </c:catAx>
      <c:valAx>
        <c:axId val="547375232"/>
        <c:scaling>
          <c:orientation val="minMax"/>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solidFill>
                <a:latin typeface="Arial" panose="020B0604020202020204" pitchFamily="34" charset="0"/>
                <a:ea typeface="+mn-ea"/>
                <a:cs typeface="Arial" panose="020B0604020202020204" pitchFamily="34" charset="0"/>
              </a:defRPr>
            </a:pPr>
            <a:endParaRPr lang="de-DE"/>
          </a:p>
        </c:txPr>
        <c:crossAx val="547371624"/>
        <c:crosses val="autoZero"/>
        <c:crossBetween val="between"/>
        <c:minorUnit val="10"/>
      </c:valAx>
      <c:spPr>
        <a:solidFill>
          <a:schemeClr val="lt1"/>
        </a:solidFill>
        <a:ln w="6350" cap="flat" cmpd="sng" algn="ctr">
          <a:solidFill>
            <a:schemeClr val="bg1">
              <a:lumMod val="75000"/>
            </a:schemeClr>
          </a:solidFill>
          <a:prstDash val="solid"/>
          <a:miter lim="800000"/>
        </a:ln>
        <a:effectLst/>
      </c:spPr>
    </c:plotArea>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solidFill>
        <a:sysClr val="window" lastClr="FFFFFF"/>
      </a:solid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Tabelle1!$D$1</c:f>
              <c:strCache>
                <c:ptCount val="1"/>
                <c:pt idx="0">
                  <c:v>Spalte2</c:v>
                </c:pt>
              </c:strCache>
            </c:strRef>
          </c:tx>
          <c:spPr>
            <a:solidFill>
              <a:sysClr val="window" lastClr="FFFFFF">
                <a:lumMod val="65000"/>
              </a:sysClr>
            </a:solidFill>
            <a:ln>
              <a:solidFill>
                <a:sysClr val="window" lastClr="FFFFFF"/>
              </a:solidFill>
            </a:ln>
            <a:effectLst/>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Tabelle1!$D$6:$D$9</c:f>
              <c:numCache>
                <c:formatCode>0</c:formatCode>
                <c:ptCount val="4"/>
                <c:pt idx="0">
                  <c:v>3</c:v>
                </c:pt>
                <c:pt idx="1">
                  <c:v>4</c:v>
                </c:pt>
                <c:pt idx="2">
                  <c:v>4</c:v>
                </c:pt>
                <c:pt idx="3">
                  <c:v>4</c:v>
                </c:pt>
              </c:numCache>
            </c:numRef>
          </c:val>
          <c:extLst>
            <c:ext xmlns:c16="http://schemas.microsoft.com/office/drawing/2014/chart" uri="{C3380CC4-5D6E-409C-BE32-E72D297353CC}">
              <c16:uniqueId val="{00000007-52F5-44A0-BA48-7D6D5C6D4548}"/>
            </c:ext>
          </c:extLst>
        </c:ser>
        <c:ser>
          <c:idx val="1"/>
          <c:order val="1"/>
          <c:tx>
            <c:strRef>
              <c:f>Tabelle1!$E$1</c:f>
              <c:strCache>
                <c:ptCount val="1"/>
                <c:pt idx="0">
                  <c:v>Spalte22</c:v>
                </c:pt>
              </c:strCache>
            </c:strRef>
          </c:tx>
          <c:spPr>
            <a:solidFill>
              <a:srgbClr val="FF3399"/>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Tabelle1!$C$6:$C$9</c:f>
              <c:numCache>
                <c:formatCode>General</c:formatCode>
                <c:ptCount val="4"/>
              </c:numCache>
            </c:numRef>
          </c:cat>
          <c:val>
            <c:numRef>
              <c:f>Tabelle1!$E$6:$E$9</c:f>
              <c:numCache>
                <c:formatCode>General</c:formatCode>
                <c:ptCount val="4"/>
                <c:pt idx="0">
                  <c:v>30</c:v>
                </c:pt>
                <c:pt idx="1">
                  <c:v>35</c:v>
                </c:pt>
                <c:pt idx="2">
                  <c:v>32</c:v>
                </c:pt>
                <c:pt idx="3">
                  <c:v>30</c:v>
                </c:pt>
              </c:numCache>
            </c:numRef>
          </c:val>
          <c:extLst>
            <c:ext xmlns:c16="http://schemas.microsoft.com/office/drawing/2014/chart" uri="{C3380CC4-5D6E-409C-BE32-E72D297353CC}">
              <c16:uniqueId val="{00000008-52F5-44A0-BA48-7D6D5C6D4548}"/>
            </c:ext>
          </c:extLst>
        </c:ser>
        <c:ser>
          <c:idx val="2"/>
          <c:order val="2"/>
          <c:tx>
            <c:strRef>
              <c:f>Tabelle1!$F$1</c:f>
              <c:strCache>
                <c:ptCount val="1"/>
                <c:pt idx="0">
                  <c:v>Spalte3</c:v>
                </c:pt>
              </c:strCache>
            </c:strRef>
          </c:tx>
          <c:spPr>
            <a:solidFill>
              <a:srgbClr val="FF89C4"/>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Tabelle1!$C$6:$C$9</c:f>
              <c:numCache>
                <c:formatCode>General</c:formatCode>
                <c:ptCount val="4"/>
              </c:numCache>
            </c:numRef>
          </c:cat>
          <c:val>
            <c:numRef>
              <c:f>Tabelle1!$F$6:$F$9</c:f>
              <c:numCache>
                <c:formatCode>0</c:formatCode>
                <c:ptCount val="4"/>
                <c:pt idx="0">
                  <c:v>29</c:v>
                </c:pt>
                <c:pt idx="1">
                  <c:v>29</c:v>
                </c:pt>
                <c:pt idx="2">
                  <c:v>29</c:v>
                </c:pt>
                <c:pt idx="3">
                  <c:v>33</c:v>
                </c:pt>
              </c:numCache>
            </c:numRef>
          </c:val>
          <c:extLst>
            <c:ext xmlns:c16="http://schemas.microsoft.com/office/drawing/2014/chart" uri="{C3380CC4-5D6E-409C-BE32-E72D297353CC}">
              <c16:uniqueId val="{00000009-52F5-44A0-BA48-7D6D5C6D4548}"/>
            </c:ext>
          </c:extLst>
        </c:ser>
        <c:ser>
          <c:idx val="3"/>
          <c:order val="3"/>
          <c:tx>
            <c:strRef>
              <c:f>Tabelle1!$G$1</c:f>
              <c:strCache>
                <c:ptCount val="1"/>
                <c:pt idx="0">
                  <c:v>Spalte32</c:v>
                </c:pt>
              </c:strCache>
            </c:strRef>
          </c:tx>
          <c:spPr>
            <a:solidFill>
              <a:srgbClr val="69ADFF"/>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Tabelle1!$G$6:$G$9</c:f>
              <c:numCache>
                <c:formatCode>0</c:formatCode>
                <c:ptCount val="4"/>
                <c:pt idx="0">
                  <c:v>31</c:v>
                </c:pt>
                <c:pt idx="1">
                  <c:v>27</c:v>
                </c:pt>
                <c:pt idx="2">
                  <c:v>29</c:v>
                </c:pt>
                <c:pt idx="3">
                  <c:v>29</c:v>
                </c:pt>
              </c:numCache>
            </c:numRef>
          </c:val>
          <c:extLst>
            <c:ext xmlns:c16="http://schemas.microsoft.com/office/drawing/2014/chart" uri="{C3380CC4-5D6E-409C-BE32-E72D297353CC}">
              <c16:uniqueId val="{0000000A-52F5-44A0-BA48-7D6D5C6D4548}"/>
            </c:ext>
          </c:extLst>
        </c:ser>
        <c:ser>
          <c:idx val="4"/>
          <c:order val="4"/>
          <c:tx>
            <c:strRef>
              <c:f>Tabelle1!$H$1</c:f>
              <c:strCache>
                <c:ptCount val="1"/>
                <c:pt idx="0">
                  <c:v>Spalte4</c:v>
                </c:pt>
              </c:strCache>
            </c:strRef>
          </c:tx>
          <c:spPr>
            <a:solidFill>
              <a:srgbClr val="0066CC"/>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Tabelle1!$H$6:$H$9</c:f>
              <c:numCache>
                <c:formatCode>0</c:formatCode>
                <c:ptCount val="4"/>
                <c:pt idx="0">
                  <c:v>7</c:v>
                </c:pt>
                <c:pt idx="1">
                  <c:v>6</c:v>
                </c:pt>
                <c:pt idx="2">
                  <c:v>6</c:v>
                </c:pt>
                <c:pt idx="3">
                  <c:v>4</c:v>
                </c:pt>
              </c:numCache>
            </c:numRef>
          </c:val>
          <c:extLst>
            <c:ext xmlns:c16="http://schemas.microsoft.com/office/drawing/2014/chart" uri="{C3380CC4-5D6E-409C-BE32-E72D297353CC}">
              <c16:uniqueId val="{00000000-884D-4F0F-ACA4-97C5520D09E7}"/>
            </c:ext>
          </c:extLst>
        </c:ser>
        <c:dLbls>
          <c:showLegendKey val="0"/>
          <c:showVal val="1"/>
          <c:showCatName val="0"/>
          <c:showSerName val="0"/>
          <c:showPercent val="0"/>
          <c:showBubbleSize val="0"/>
        </c:dLbls>
        <c:gapWidth val="75"/>
        <c:overlap val="100"/>
        <c:axId val="184231040"/>
        <c:axId val="184232576"/>
      </c:barChart>
      <c:catAx>
        <c:axId val="184231040"/>
        <c:scaling>
          <c:orientation val="minMax"/>
        </c:scaling>
        <c:delete val="0"/>
        <c:axPos val="b"/>
        <c:numFmt formatCode="General" sourceLinked="1"/>
        <c:majorTickMark val="out"/>
        <c:minorTickMark val="none"/>
        <c:tickLblPos val="none"/>
        <c:crossAx val="184232576"/>
        <c:crosses val="autoZero"/>
        <c:auto val="1"/>
        <c:lblAlgn val="r"/>
        <c:lblOffset val="100"/>
        <c:tickLblSkip val="1"/>
        <c:noMultiLvlLbl val="0"/>
      </c:catAx>
      <c:valAx>
        <c:axId val="184232576"/>
        <c:scaling>
          <c:orientation val="minMax"/>
          <c:max val="100"/>
          <c:min val="0"/>
        </c:scaling>
        <c:delete val="1"/>
        <c:axPos val="l"/>
        <c:numFmt formatCode="0" sourceLinked="1"/>
        <c:majorTickMark val="out"/>
        <c:minorTickMark val="none"/>
        <c:tickLblPos val="none"/>
        <c:crossAx val="184231040"/>
        <c:crosses val="autoZero"/>
        <c:crossBetween val="between"/>
        <c:majorUnit val="10"/>
      </c:valAx>
      <c:spPr>
        <a:ln>
          <a:solidFill>
            <a:sysClr val="window" lastClr="FFFFFF"/>
          </a:solidFill>
        </a:ln>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7049475029087117E-2"/>
          <c:y val="1.8881441866848959E-2"/>
          <c:w val="0.91329048154694936"/>
          <c:h val="0.9633535187182215"/>
        </c:manualLayout>
      </c:layout>
      <c:barChart>
        <c:barDir val="col"/>
        <c:grouping val="clustered"/>
        <c:varyColors val="0"/>
        <c:ser>
          <c:idx val="0"/>
          <c:order val="0"/>
          <c:tx>
            <c:strRef>
              <c:f>Tabelle1!$B$1</c:f>
              <c:strCache>
                <c:ptCount val="1"/>
                <c:pt idx="0">
                  <c:v>Spalte2</c:v>
                </c:pt>
              </c:strCache>
            </c:strRef>
          </c:tx>
          <c:spPr>
            <a:solidFill>
              <a:srgbClr val="0066CC"/>
            </a:solidFill>
            <a:ln>
              <a:noFill/>
            </a:ln>
            <a:effectLst/>
          </c:spPr>
          <c:invertIfNegative val="0"/>
          <c:dPt>
            <c:idx val="4"/>
            <c:invertIfNegative val="0"/>
            <c:bubble3D val="0"/>
            <c:spPr>
              <a:solidFill>
                <a:srgbClr val="0066CC"/>
              </a:solidFill>
              <a:ln>
                <a:noFill/>
              </a:ln>
              <a:effectLst/>
            </c:spPr>
            <c:extLst>
              <c:ext xmlns:c16="http://schemas.microsoft.com/office/drawing/2014/chart" uri="{C3380CC4-5D6E-409C-BE32-E72D297353CC}">
                <c16:uniqueId val="{00000005-A625-482E-8B27-5F7AE7104D57}"/>
              </c:ext>
            </c:extLst>
          </c:dPt>
          <c:dPt>
            <c:idx val="5"/>
            <c:invertIfNegative val="0"/>
            <c:bubble3D val="0"/>
            <c:spPr>
              <a:solidFill>
                <a:srgbClr val="0066CC"/>
              </a:solidFill>
              <a:ln>
                <a:noFill/>
              </a:ln>
              <a:effectLst/>
            </c:spPr>
            <c:extLst>
              <c:ext xmlns:c16="http://schemas.microsoft.com/office/drawing/2014/chart" uri="{C3380CC4-5D6E-409C-BE32-E72D297353CC}">
                <c16:uniqueId val="{00000007-A625-482E-8B27-5F7AE7104D57}"/>
              </c:ext>
            </c:extLst>
          </c:dPt>
          <c:dPt>
            <c:idx val="6"/>
            <c:invertIfNegative val="0"/>
            <c:bubble3D val="0"/>
            <c:spPr>
              <a:solidFill>
                <a:srgbClr val="0066CC"/>
              </a:solidFill>
              <a:ln>
                <a:noFill/>
              </a:ln>
              <a:effectLst/>
            </c:spPr>
            <c:extLst>
              <c:ext xmlns:c16="http://schemas.microsoft.com/office/drawing/2014/chart" uri="{C3380CC4-5D6E-409C-BE32-E72D297353CC}">
                <c16:uniqueId val="{00000009-A625-482E-8B27-5F7AE7104D57}"/>
              </c:ext>
            </c:extLst>
          </c:dPt>
          <c:dLbls>
            <c:spPr>
              <a:noFill/>
              <a:ln>
                <a:noFill/>
              </a:ln>
              <a:effectLst/>
            </c:spPr>
            <c:txPr>
              <a:bodyPr wrap="square" lIns="38100" tIns="19050" rIns="38100" bIns="19050" anchor="ctr">
                <a:spAutoFit/>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Tabelle1!$B$2:$B$5</c:f>
              <c:numCache>
                <c:formatCode>0</c:formatCode>
                <c:ptCount val="4"/>
                <c:pt idx="0">
                  <c:v>41</c:v>
                </c:pt>
                <c:pt idx="1">
                  <c:v>47</c:v>
                </c:pt>
                <c:pt idx="2">
                  <c:v>47</c:v>
                </c:pt>
                <c:pt idx="3">
                  <c:v>42</c:v>
                </c:pt>
              </c:numCache>
            </c:numRef>
          </c:val>
          <c:extLst>
            <c:ext xmlns:c16="http://schemas.microsoft.com/office/drawing/2014/chart" uri="{C3380CC4-5D6E-409C-BE32-E72D297353CC}">
              <c16:uniqueId val="{0000000A-A625-482E-8B27-5F7AE7104D57}"/>
            </c:ext>
          </c:extLst>
        </c:ser>
        <c:ser>
          <c:idx val="1"/>
          <c:order val="1"/>
          <c:tx>
            <c:strRef>
              <c:f>Tabelle1!$C$1</c:f>
              <c:strCache>
                <c:ptCount val="1"/>
                <c:pt idx="0">
                  <c:v>Spalte3</c:v>
                </c:pt>
              </c:strCache>
            </c:strRef>
          </c:tx>
          <c:spPr>
            <a:solidFill>
              <a:srgbClr val="FF3399"/>
            </a:solidFill>
          </c:spPr>
          <c:invertIfNegative val="0"/>
          <c:dLbls>
            <c:spPr>
              <a:noFill/>
              <a:ln>
                <a:noFill/>
              </a:ln>
              <a:effectLst/>
            </c:spPr>
            <c:txPr>
              <a:bodyPr wrap="square" lIns="38100" tIns="19050" rIns="38100" bIns="19050" anchor="ctr">
                <a:spAutoFit/>
              </a:bodyPr>
              <a:lstStyle/>
              <a:p>
                <a:pPr>
                  <a:defRPr sz="1200"/>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Tabelle1!$C$2:$C$5</c:f>
              <c:numCache>
                <c:formatCode>General</c:formatCode>
                <c:ptCount val="4"/>
                <c:pt idx="0">
                  <c:v>33</c:v>
                </c:pt>
                <c:pt idx="1">
                  <c:v>22</c:v>
                </c:pt>
                <c:pt idx="2">
                  <c:v>22</c:v>
                </c:pt>
                <c:pt idx="3">
                  <c:v>20</c:v>
                </c:pt>
              </c:numCache>
            </c:numRef>
          </c:val>
          <c:extLst>
            <c:ext xmlns:c16="http://schemas.microsoft.com/office/drawing/2014/chart" uri="{C3380CC4-5D6E-409C-BE32-E72D297353CC}">
              <c16:uniqueId val="{00000010-A625-482E-8B27-5F7AE7104D57}"/>
            </c:ext>
          </c:extLst>
        </c:ser>
        <c:dLbls>
          <c:showLegendKey val="0"/>
          <c:showVal val="0"/>
          <c:showCatName val="0"/>
          <c:showSerName val="0"/>
          <c:showPercent val="0"/>
          <c:showBubbleSize val="0"/>
        </c:dLbls>
        <c:gapWidth val="150"/>
        <c:overlap val="-10"/>
        <c:axId val="184461952"/>
        <c:axId val="184467840"/>
      </c:barChart>
      <c:catAx>
        <c:axId val="184461952"/>
        <c:scaling>
          <c:orientation val="minMax"/>
        </c:scaling>
        <c:delete val="0"/>
        <c:axPos val="b"/>
        <c:numFmt formatCode="General" sourceLinked="1"/>
        <c:majorTickMark val="out"/>
        <c:minorTickMark val="none"/>
        <c:tickLblPos val="nextTo"/>
        <c:crossAx val="184467840"/>
        <c:crosses val="autoZero"/>
        <c:auto val="1"/>
        <c:lblAlgn val="r"/>
        <c:lblOffset val="100"/>
        <c:noMultiLvlLbl val="0"/>
      </c:catAx>
      <c:valAx>
        <c:axId val="184467840"/>
        <c:scaling>
          <c:orientation val="minMax"/>
          <c:min val="0"/>
        </c:scaling>
        <c:delete val="0"/>
        <c:axPos val="l"/>
        <c:numFmt formatCode="0" sourceLinked="1"/>
        <c:majorTickMark val="out"/>
        <c:minorTickMark val="none"/>
        <c:tickLblPos val="nextTo"/>
        <c:txPr>
          <a:bodyPr/>
          <a:lstStyle/>
          <a:p>
            <a:pPr>
              <a:defRPr sz="1200"/>
            </a:pPr>
            <a:endParaRPr lang="de-DE"/>
          </a:p>
        </c:txPr>
        <c:crossAx val="184461952"/>
        <c:crosses val="autoZero"/>
        <c:crossBetween val="between"/>
        <c:majorUnit val="10"/>
      </c:valAx>
      <c:spPr>
        <a:effectLst>
          <a:glow rad="355600">
            <a:schemeClr val="accent1">
              <a:satMod val="175000"/>
              <a:alpha val="40000"/>
            </a:schemeClr>
          </a:glow>
          <a:softEdge rad="31750"/>
        </a:effectLst>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Tabelle1!$D$1</c:f>
              <c:strCache>
                <c:ptCount val="1"/>
                <c:pt idx="0">
                  <c:v>Spalte2</c:v>
                </c:pt>
              </c:strCache>
            </c:strRef>
          </c:tx>
          <c:spPr>
            <a:solidFill>
              <a:sysClr val="window" lastClr="FFFFFF">
                <a:lumMod val="65000"/>
              </a:sysClr>
            </a:solidFill>
            <a:ln>
              <a:solidFill>
                <a:sysClr val="window" lastClr="FFFFFF"/>
              </a:solidFill>
            </a:ln>
            <a:effectLst/>
          </c:spPr>
          <c:invertIfNegative val="0"/>
          <c:dLbls>
            <c:dLbl>
              <c:idx val="0"/>
              <c:layout>
                <c:manualLayout>
                  <c:x val="0"/>
                  <c:y val="-5.393731853100690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135F-4BC9-BC77-4C7C7CAD55BF}"/>
                </c:ext>
              </c:extLst>
            </c:dLbl>
            <c:dLbl>
              <c:idx val="1"/>
              <c:layout>
                <c:manualLayout>
                  <c:x val="0"/>
                  <c:y val="-1.02429966543869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135F-4BC9-BC77-4C7C7CAD55BF}"/>
                </c:ext>
              </c:extLst>
            </c:dLbl>
            <c:dLbl>
              <c:idx val="2"/>
              <c:layout>
                <c:manualLayout>
                  <c:x val="-1.3931085126626928E-16"/>
                  <c:y val="-1.024299665438692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35F-4BC9-BC77-4C7C7CAD55BF}"/>
                </c:ext>
              </c:extLst>
            </c:dLbl>
            <c:dLbl>
              <c:idx val="3"/>
              <c:layout>
                <c:manualLayout>
                  <c:x val="0"/>
                  <c:y val="-8.68438156785353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35F-4BC9-BC77-4C7C7CAD55BF}"/>
                </c:ext>
              </c:extLst>
            </c:dLbl>
            <c:dLbl>
              <c:idx val="4"/>
              <c:layout>
                <c:manualLayout>
                  <c:x val="0"/>
                  <c:y val="-2.42469508027459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135F-4BC9-BC77-4C7C7CAD55BF}"/>
                </c:ext>
              </c:extLst>
            </c:dLbl>
            <c:dLbl>
              <c:idx val="5"/>
              <c:layout>
                <c:manualLayout>
                  <c:x val="0"/>
                  <c:y val="-2.90963409632952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135F-4BC9-BC77-4C7C7CAD55BF}"/>
                </c:ext>
              </c:extLst>
            </c:dLbl>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Tabelle1!$C$3:$C$6</c:f>
              <c:numCache>
                <c:formatCode>General</c:formatCode>
                <c:ptCount val="4"/>
              </c:numCache>
            </c:numRef>
          </c:cat>
          <c:val>
            <c:numRef>
              <c:f>Tabelle1!$D$3:$D$6</c:f>
              <c:numCache>
                <c:formatCode>General</c:formatCode>
                <c:ptCount val="4"/>
                <c:pt idx="0">
                  <c:v>3</c:v>
                </c:pt>
                <c:pt idx="1">
                  <c:v>2</c:v>
                </c:pt>
                <c:pt idx="2">
                  <c:v>2</c:v>
                </c:pt>
                <c:pt idx="3" formatCode="0">
                  <c:v>2</c:v>
                </c:pt>
              </c:numCache>
            </c:numRef>
          </c:val>
          <c:extLst>
            <c:ext xmlns:c16="http://schemas.microsoft.com/office/drawing/2014/chart" uri="{C3380CC4-5D6E-409C-BE32-E72D297353CC}">
              <c16:uniqueId val="{00000000-B48F-49E0-89EC-CE80D76226BF}"/>
            </c:ext>
          </c:extLst>
        </c:ser>
        <c:ser>
          <c:idx val="1"/>
          <c:order val="1"/>
          <c:tx>
            <c:strRef>
              <c:f>Tabelle1!$E$1</c:f>
              <c:strCache>
                <c:ptCount val="1"/>
                <c:pt idx="0">
                  <c:v>Spalte22</c:v>
                </c:pt>
              </c:strCache>
            </c:strRef>
          </c:tx>
          <c:spPr>
            <a:solidFill>
              <a:srgbClr val="FF3399"/>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Tabelle1!$C$3:$C$6</c:f>
              <c:numCache>
                <c:formatCode>General</c:formatCode>
                <c:ptCount val="4"/>
              </c:numCache>
            </c:numRef>
          </c:cat>
          <c:val>
            <c:numRef>
              <c:f>Tabelle1!$E$3:$E$6</c:f>
              <c:numCache>
                <c:formatCode>General</c:formatCode>
                <c:ptCount val="4"/>
                <c:pt idx="0">
                  <c:v>32</c:v>
                </c:pt>
                <c:pt idx="1">
                  <c:v>30</c:v>
                </c:pt>
                <c:pt idx="2">
                  <c:v>29</c:v>
                </c:pt>
                <c:pt idx="3">
                  <c:v>24</c:v>
                </c:pt>
              </c:numCache>
            </c:numRef>
          </c:val>
          <c:extLst>
            <c:ext xmlns:c16="http://schemas.microsoft.com/office/drawing/2014/chart" uri="{C3380CC4-5D6E-409C-BE32-E72D297353CC}">
              <c16:uniqueId val="{00000001-B48F-49E0-89EC-CE80D76226BF}"/>
            </c:ext>
          </c:extLst>
        </c:ser>
        <c:ser>
          <c:idx val="2"/>
          <c:order val="2"/>
          <c:tx>
            <c:strRef>
              <c:f>Tabelle1!$F$1</c:f>
              <c:strCache>
                <c:ptCount val="1"/>
                <c:pt idx="0">
                  <c:v>Spalte3</c:v>
                </c:pt>
              </c:strCache>
            </c:strRef>
          </c:tx>
          <c:spPr>
            <a:solidFill>
              <a:srgbClr val="FF89C4"/>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Tabelle1!$C$3:$C$6</c:f>
              <c:numCache>
                <c:formatCode>General</c:formatCode>
                <c:ptCount val="4"/>
              </c:numCache>
            </c:numRef>
          </c:cat>
          <c:val>
            <c:numRef>
              <c:f>Tabelle1!$F$3:$F$6</c:f>
              <c:numCache>
                <c:formatCode>General</c:formatCode>
                <c:ptCount val="4"/>
                <c:pt idx="0">
                  <c:v>18</c:v>
                </c:pt>
                <c:pt idx="1">
                  <c:v>23</c:v>
                </c:pt>
                <c:pt idx="2">
                  <c:v>22</c:v>
                </c:pt>
                <c:pt idx="3" formatCode="0">
                  <c:v>22</c:v>
                </c:pt>
              </c:numCache>
            </c:numRef>
          </c:val>
          <c:extLst>
            <c:ext xmlns:c16="http://schemas.microsoft.com/office/drawing/2014/chart" uri="{C3380CC4-5D6E-409C-BE32-E72D297353CC}">
              <c16:uniqueId val="{00000002-B48F-49E0-89EC-CE80D76226BF}"/>
            </c:ext>
          </c:extLst>
        </c:ser>
        <c:ser>
          <c:idx val="3"/>
          <c:order val="3"/>
          <c:tx>
            <c:strRef>
              <c:f>Tabelle1!$G$1</c:f>
              <c:strCache>
                <c:ptCount val="1"/>
                <c:pt idx="0">
                  <c:v>Spalte32</c:v>
                </c:pt>
              </c:strCache>
            </c:strRef>
          </c:tx>
          <c:spPr>
            <a:solidFill>
              <a:srgbClr val="4472C4">
                <a:lumMod val="60000"/>
                <a:lumOff val="40000"/>
              </a:srgbClr>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Tabelle1!$C$3:$C$6</c:f>
              <c:numCache>
                <c:formatCode>General</c:formatCode>
                <c:ptCount val="4"/>
              </c:numCache>
            </c:numRef>
          </c:cat>
          <c:val>
            <c:numRef>
              <c:f>Tabelle1!$G$3:$G$6</c:f>
              <c:numCache>
                <c:formatCode>General</c:formatCode>
                <c:ptCount val="4"/>
                <c:pt idx="0">
                  <c:v>24</c:v>
                </c:pt>
                <c:pt idx="1">
                  <c:v>24</c:v>
                </c:pt>
                <c:pt idx="2">
                  <c:v>25</c:v>
                </c:pt>
                <c:pt idx="3" formatCode="0">
                  <c:v>26</c:v>
                </c:pt>
              </c:numCache>
            </c:numRef>
          </c:val>
          <c:extLst>
            <c:ext xmlns:c16="http://schemas.microsoft.com/office/drawing/2014/chart" uri="{C3380CC4-5D6E-409C-BE32-E72D297353CC}">
              <c16:uniqueId val="{00000003-B48F-49E0-89EC-CE80D76226BF}"/>
            </c:ext>
          </c:extLst>
        </c:ser>
        <c:ser>
          <c:idx val="4"/>
          <c:order val="4"/>
          <c:tx>
            <c:strRef>
              <c:f>Tabelle1!$H$1</c:f>
              <c:strCache>
                <c:ptCount val="1"/>
                <c:pt idx="0">
                  <c:v>Spalte4</c:v>
                </c:pt>
              </c:strCache>
            </c:strRef>
          </c:tx>
          <c:spPr>
            <a:solidFill>
              <a:srgbClr val="69ADFF"/>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Tabelle1!$C$3:$C$6</c:f>
              <c:numCache>
                <c:formatCode>General</c:formatCode>
                <c:ptCount val="4"/>
              </c:numCache>
            </c:numRef>
          </c:cat>
          <c:val>
            <c:numRef>
              <c:f>Tabelle1!$H$3:$H$6</c:f>
              <c:numCache>
                <c:formatCode>0</c:formatCode>
                <c:ptCount val="4"/>
                <c:pt idx="0">
                  <c:v>17</c:v>
                </c:pt>
                <c:pt idx="1">
                  <c:v>17</c:v>
                </c:pt>
                <c:pt idx="2">
                  <c:v>17</c:v>
                </c:pt>
                <c:pt idx="3">
                  <c:v>21</c:v>
                </c:pt>
              </c:numCache>
            </c:numRef>
          </c:val>
          <c:extLst>
            <c:ext xmlns:c16="http://schemas.microsoft.com/office/drawing/2014/chart" uri="{C3380CC4-5D6E-409C-BE32-E72D297353CC}">
              <c16:uniqueId val="{00000004-B48F-49E0-89EC-CE80D76226BF}"/>
            </c:ext>
          </c:extLst>
        </c:ser>
        <c:ser>
          <c:idx val="5"/>
          <c:order val="5"/>
          <c:tx>
            <c:strRef>
              <c:f>Tabelle1!$I$1</c:f>
              <c:strCache>
                <c:ptCount val="1"/>
                <c:pt idx="0">
                  <c:v>Spalte5</c:v>
                </c:pt>
              </c:strCache>
            </c:strRef>
          </c:tx>
          <c:spPr>
            <a:solidFill>
              <a:srgbClr val="0066CC"/>
            </a:solidFill>
            <a:ln>
              <a:solidFill>
                <a:sysClr val="window" lastClr="FFFFFF"/>
              </a:solidFill>
            </a:ln>
          </c:spPr>
          <c:invertIfNegative val="0"/>
          <c:dLbls>
            <c:dLbl>
              <c:idx val="1"/>
              <c:layout>
                <c:manualLayout>
                  <c:x val="-6.965542563313464E-17"/>
                  <c:y val="5.259765922385498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35F-4BC9-BC77-4C7C7CAD55BF}"/>
                </c:ext>
              </c:extLst>
            </c:dLbl>
            <c:dLbl>
              <c:idx val="2"/>
              <c:layout>
                <c:manualLayout>
                  <c:x val="-1.3931085126626928E-16"/>
                  <c:y val="-7.0929688303425639E-4"/>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135F-4BC9-BC77-4C7C7CAD55BF}"/>
                </c:ext>
              </c:extLst>
            </c:dLbl>
            <c:dLbl>
              <c:idx val="3"/>
              <c:layout>
                <c:manualLayout>
                  <c:x val="0"/>
                  <c:y val="2.171095391963383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135F-4BC9-BC77-4C7C7CAD55BF}"/>
                </c:ext>
              </c:extLst>
            </c:dLbl>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Tabelle1!$C$3:$C$6</c:f>
              <c:numCache>
                <c:formatCode>General</c:formatCode>
                <c:ptCount val="4"/>
              </c:numCache>
            </c:numRef>
          </c:cat>
          <c:val>
            <c:numRef>
              <c:f>Tabelle1!$I$3:$I$6</c:f>
              <c:numCache>
                <c:formatCode>0</c:formatCode>
                <c:ptCount val="4"/>
                <c:pt idx="0">
                  <c:v>6</c:v>
                </c:pt>
                <c:pt idx="1">
                  <c:v>5</c:v>
                </c:pt>
                <c:pt idx="2">
                  <c:v>5</c:v>
                </c:pt>
                <c:pt idx="3">
                  <c:v>5</c:v>
                </c:pt>
              </c:numCache>
            </c:numRef>
          </c:val>
          <c:extLst>
            <c:ext xmlns:c16="http://schemas.microsoft.com/office/drawing/2014/chart" uri="{C3380CC4-5D6E-409C-BE32-E72D297353CC}">
              <c16:uniqueId val="{00000005-B48F-49E0-89EC-CE80D76226BF}"/>
            </c:ext>
          </c:extLst>
        </c:ser>
        <c:dLbls>
          <c:showLegendKey val="0"/>
          <c:showVal val="1"/>
          <c:showCatName val="0"/>
          <c:showSerName val="0"/>
          <c:showPercent val="0"/>
          <c:showBubbleSize val="0"/>
        </c:dLbls>
        <c:gapWidth val="75"/>
        <c:overlap val="100"/>
        <c:axId val="184231040"/>
        <c:axId val="184232576"/>
      </c:barChart>
      <c:catAx>
        <c:axId val="184231040"/>
        <c:scaling>
          <c:orientation val="minMax"/>
        </c:scaling>
        <c:delete val="0"/>
        <c:axPos val="b"/>
        <c:numFmt formatCode="General" sourceLinked="1"/>
        <c:majorTickMark val="out"/>
        <c:minorTickMark val="none"/>
        <c:tickLblPos val="none"/>
        <c:crossAx val="184232576"/>
        <c:crosses val="autoZero"/>
        <c:auto val="1"/>
        <c:lblAlgn val="r"/>
        <c:lblOffset val="100"/>
        <c:tickLblSkip val="1"/>
        <c:noMultiLvlLbl val="0"/>
      </c:catAx>
      <c:valAx>
        <c:axId val="184232576"/>
        <c:scaling>
          <c:orientation val="minMax"/>
          <c:max val="100"/>
          <c:min val="0"/>
        </c:scaling>
        <c:delete val="1"/>
        <c:axPos val="l"/>
        <c:numFmt formatCode="General" sourceLinked="1"/>
        <c:majorTickMark val="out"/>
        <c:minorTickMark val="none"/>
        <c:tickLblPos val="none"/>
        <c:crossAx val="184231040"/>
        <c:crosses val="autoZero"/>
        <c:crossBetween val="between"/>
        <c:majorUnit val="10"/>
      </c:valAx>
      <c:spPr>
        <a:ln>
          <a:solidFill>
            <a:sysClr val="window" lastClr="FFFFFF"/>
          </a:solidFill>
        </a:ln>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Tabelle1!$D$1</c:f>
              <c:strCache>
                <c:ptCount val="1"/>
                <c:pt idx="0">
                  <c:v>Spalte2</c:v>
                </c:pt>
              </c:strCache>
            </c:strRef>
          </c:tx>
          <c:spPr>
            <a:solidFill>
              <a:sysClr val="window" lastClr="FFFFFF">
                <a:lumMod val="65000"/>
              </a:sysClr>
            </a:solidFill>
            <a:ln>
              <a:solidFill>
                <a:sysClr val="window" lastClr="FFFFFF"/>
              </a:solidFill>
            </a:ln>
            <a:effectLst/>
          </c:spPr>
          <c:invertIfNegative val="0"/>
          <c:dLbls>
            <c:dLbl>
              <c:idx val="0"/>
              <c:layout>
                <c:manualLayout>
                  <c:x val="0"/>
                  <c:y val="-1.149676058923552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A28-40DA-B054-27ACC2FF1AA1}"/>
                </c:ext>
              </c:extLst>
            </c:dLbl>
            <c:dLbl>
              <c:idx val="1"/>
              <c:layout>
                <c:manualLayout>
                  <c:x val="0"/>
                  <c:y val="-1.93975606421968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A28-40DA-B054-27ACC2FF1AA1}"/>
                </c:ext>
              </c:extLst>
            </c:dLbl>
            <c:dLbl>
              <c:idx val="2"/>
              <c:layout>
                <c:manualLayout>
                  <c:x val="-6.965542563313464E-17"/>
                  <c:y val="-1.339140634440565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A28-40DA-B054-27ACC2FF1AA1}"/>
                </c:ext>
              </c:extLst>
            </c:dLbl>
            <c:dLbl>
              <c:idx val="3"/>
              <c:layout>
                <c:manualLayout>
                  <c:x val="0"/>
                  <c:y val="-1.939756064219689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A28-40DA-B054-27ACC2FF1AA1}"/>
                </c:ext>
              </c:extLst>
            </c:dLbl>
            <c:dLbl>
              <c:idx val="4"/>
              <c:layout>
                <c:manualLayout>
                  <c:x val="0"/>
                  <c:y val="-2.424695080274590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A28-40DA-B054-27ACC2FF1AA1}"/>
                </c:ext>
              </c:extLst>
            </c:dLbl>
            <c:dLbl>
              <c:idx val="5"/>
              <c:layout>
                <c:manualLayout>
                  <c:x val="0"/>
                  <c:y val="-2.90963409632952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A28-40DA-B054-27ACC2FF1AA1}"/>
                </c:ext>
              </c:extLst>
            </c:dLbl>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Tabelle1!$D$6:$D$9</c:f>
              <c:numCache>
                <c:formatCode>0</c:formatCode>
                <c:ptCount val="4"/>
                <c:pt idx="0">
                  <c:v>2</c:v>
                </c:pt>
                <c:pt idx="1">
                  <c:v>1</c:v>
                </c:pt>
                <c:pt idx="2">
                  <c:v>1</c:v>
                </c:pt>
                <c:pt idx="3">
                  <c:v>1</c:v>
                </c:pt>
              </c:numCache>
            </c:numRef>
          </c:val>
          <c:extLst>
            <c:ext xmlns:c16="http://schemas.microsoft.com/office/drawing/2014/chart" uri="{C3380CC4-5D6E-409C-BE32-E72D297353CC}">
              <c16:uniqueId val="{00000006-EA28-40DA-B054-27ACC2FF1AA1}"/>
            </c:ext>
          </c:extLst>
        </c:ser>
        <c:ser>
          <c:idx val="1"/>
          <c:order val="1"/>
          <c:tx>
            <c:strRef>
              <c:f>Tabelle1!$E$1</c:f>
              <c:strCache>
                <c:ptCount val="1"/>
                <c:pt idx="0">
                  <c:v>Spalte22</c:v>
                </c:pt>
              </c:strCache>
            </c:strRef>
          </c:tx>
          <c:spPr>
            <a:solidFill>
              <a:srgbClr val="FF3399"/>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Tabelle1!$C$6:$C$9</c:f>
              <c:numCache>
                <c:formatCode>General</c:formatCode>
                <c:ptCount val="4"/>
              </c:numCache>
            </c:numRef>
          </c:cat>
          <c:val>
            <c:numRef>
              <c:f>Tabelle1!$E$6:$E$9</c:f>
              <c:numCache>
                <c:formatCode>General</c:formatCode>
                <c:ptCount val="4"/>
                <c:pt idx="0">
                  <c:v>54</c:v>
                </c:pt>
                <c:pt idx="1">
                  <c:v>54</c:v>
                </c:pt>
                <c:pt idx="2">
                  <c:v>49</c:v>
                </c:pt>
                <c:pt idx="3">
                  <c:v>45</c:v>
                </c:pt>
              </c:numCache>
            </c:numRef>
          </c:val>
          <c:extLst>
            <c:ext xmlns:c16="http://schemas.microsoft.com/office/drawing/2014/chart" uri="{C3380CC4-5D6E-409C-BE32-E72D297353CC}">
              <c16:uniqueId val="{00000007-EA28-40DA-B054-27ACC2FF1AA1}"/>
            </c:ext>
          </c:extLst>
        </c:ser>
        <c:ser>
          <c:idx val="2"/>
          <c:order val="2"/>
          <c:tx>
            <c:strRef>
              <c:f>Tabelle1!$F$1</c:f>
              <c:strCache>
                <c:ptCount val="1"/>
                <c:pt idx="0">
                  <c:v>Spalte3</c:v>
                </c:pt>
              </c:strCache>
            </c:strRef>
          </c:tx>
          <c:spPr>
            <a:solidFill>
              <a:srgbClr val="FF89C4"/>
            </a:solidFill>
            <a:ln>
              <a:solidFill>
                <a:sysClr val="window" lastClr="FFFFFF"/>
              </a:solidFill>
            </a:ln>
          </c:spPr>
          <c:invertIfNegative val="0"/>
          <c:dLbls>
            <c:spPr>
              <a:noFill/>
              <a:ln>
                <a:noFill/>
              </a:ln>
              <a:effectLst/>
            </c:spPr>
            <c:txPr>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Tabelle1!$C$6:$C$9</c:f>
              <c:numCache>
                <c:formatCode>General</c:formatCode>
                <c:ptCount val="4"/>
              </c:numCache>
            </c:numRef>
          </c:cat>
          <c:val>
            <c:numRef>
              <c:f>Tabelle1!$F$6:$F$9</c:f>
              <c:numCache>
                <c:formatCode>0</c:formatCode>
                <c:ptCount val="4"/>
                <c:pt idx="0">
                  <c:v>20</c:v>
                </c:pt>
                <c:pt idx="1">
                  <c:v>23</c:v>
                </c:pt>
                <c:pt idx="2">
                  <c:v>24</c:v>
                </c:pt>
                <c:pt idx="3">
                  <c:v>26</c:v>
                </c:pt>
              </c:numCache>
            </c:numRef>
          </c:val>
          <c:extLst>
            <c:ext xmlns:c16="http://schemas.microsoft.com/office/drawing/2014/chart" uri="{C3380CC4-5D6E-409C-BE32-E72D297353CC}">
              <c16:uniqueId val="{00000008-EA28-40DA-B054-27ACC2FF1AA1}"/>
            </c:ext>
          </c:extLst>
        </c:ser>
        <c:ser>
          <c:idx val="3"/>
          <c:order val="3"/>
          <c:tx>
            <c:strRef>
              <c:f>Tabelle1!$G$1</c:f>
              <c:strCache>
                <c:ptCount val="1"/>
                <c:pt idx="0">
                  <c:v>Spalte32</c:v>
                </c:pt>
              </c:strCache>
            </c:strRef>
          </c:tx>
          <c:spPr>
            <a:solidFill>
              <a:srgbClr val="4472C4">
                <a:lumMod val="60000"/>
                <a:lumOff val="40000"/>
              </a:srgbClr>
            </a:solidFill>
            <a:ln>
              <a:solidFill>
                <a:sysClr val="window" lastClr="FFFFFF"/>
              </a:solidFill>
            </a:ln>
          </c:spPr>
          <c:invertIfNegative val="0"/>
          <c:dLbls>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Tabelle1!$G$6:$G$9</c:f>
              <c:numCache>
                <c:formatCode>0</c:formatCode>
                <c:ptCount val="4"/>
                <c:pt idx="0">
                  <c:v>11</c:v>
                </c:pt>
                <c:pt idx="1">
                  <c:v>12</c:v>
                </c:pt>
                <c:pt idx="2">
                  <c:v>14</c:v>
                </c:pt>
                <c:pt idx="3">
                  <c:v>16</c:v>
                </c:pt>
              </c:numCache>
            </c:numRef>
          </c:val>
          <c:extLst>
            <c:ext xmlns:c16="http://schemas.microsoft.com/office/drawing/2014/chart" uri="{C3380CC4-5D6E-409C-BE32-E72D297353CC}">
              <c16:uniqueId val="{00000009-EA28-40DA-B054-27ACC2FF1AA1}"/>
            </c:ext>
          </c:extLst>
        </c:ser>
        <c:ser>
          <c:idx val="4"/>
          <c:order val="4"/>
          <c:tx>
            <c:strRef>
              <c:f>Tabelle1!$H$1</c:f>
              <c:strCache>
                <c:ptCount val="1"/>
                <c:pt idx="0">
                  <c:v>Spalte4</c:v>
                </c:pt>
              </c:strCache>
            </c:strRef>
          </c:tx>
          <c:spPr>
            <a:solidFill>
              <a:srgbClr val="69ADFF"/>
            </a:solidFill>
            <a:ln>
              <a:solidFill>
                <a:sysClr val="window" lastClr="FFFFFF"/>
              </a:solidFill>
            </a:ln>
          </c:spPr>
          <c:invertIfNegative val="0"/>
          <c:dLbls>
            <c:dLbl>
              <c:idx val="1"/>
              <c:layout>
                <c:manualLayout>
                  <c:x val="0"/>
                  <c:y val="9.6987803210983499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D1F-4D38-B990-EE9988FB38D8}"/>
                </c:ext>
              </c:extLst>
            </c:dLbl>
            <c:dLbl>
              <c:idx val="3"/>
              <c:layout>
                <c:manualLayout>
                  <c:x val="0"/>
                  <c:y val="4.849390160549180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54F-4B01-80E4-3D9F1D9FA6C8}"/>
                </c:ext>
              </c:extLst>
            </c:dLbl>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Tabelle1!$H$6:$H$9</c:f>
              <c:numCache>
                <c:formatCode>0</c:formatCode>
                <c:ptCount val="4"/>
                <c:pt idx="0">
                  <c:v>9</c:v>
                </c:pt>
                <c:pt idx="1">
                  <c:v>7</c:v>
                </c:pt>
                <c:pt idx="2">
                  <c:v>10</c:v>
                </c:pt>
                <c:pt idx="3">
                  <c:v>10</c:v>
                </c:pt>
              </c:numCache>
            </c:numRef>
          </c:val>
          <c:extLst>
            <c:ext xmlns:c16="http://schemas.microsoft.com/office/drawing/2014/chart" uri="{C3380CC4-5D6E-409C-BE32-E72D297353CC}">
              <c16:uniqueId val="{0000000A-EA28-40DA-B054-27ACC2FF1AA1}"/>
            </c:ext>
          </c:extLst>
        </c:ser>
        <c:ser>
          <c:idx val="5"/>
          <c:order val="5"/>
          <c:tx>
            <c:strRef>
              <c:f>Tabelle1!$I$1</c:f>
              <c:strCache>
                <c:ptCount val="1"/>
                <c:pt idx="0">
                  <c:v>Spalte5</c:v>
                </c:pt>
              </c:strCache>
            </c:strRef>
          </c:tx>
          <c:spPr>
            <a:solidFill>
              <a:srgbClr val="0066CC"/>
            </a:solidFill>
            <a:ln>
              <a:solidFill>
                <a:sysClr val="window" lastClr="FFFFFF"/>
              </a:solidFill>
            </a:ln>
          </c:spPr>
          <c:invertIfNegative val="0"/>
          <c:dLbls>
            <c:dLbl>
              <c:idx val="1"/>
              <c:layout>
                <c:manualLayout>
                  <c:x val="0"/>
                  <c:y val="4.849390160549180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EA28-40DA-B054-27ACC2FF1AA1}"/>
                </c:ext>
              </c:extLst>
            </c:dLbl>
            <c:dLbl>
              <c:idx val="2"/>
              <c:layout>
                <c:manualLayout>
                  <c:x val="-6.965542563313464E-17"/>
                  <c:y val="1.071312507552436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EA28-40DA-B054-27ACC2FF1AA1}"/>
                </c:ext>
              </c:extLst>
            </c:dLbl>
            <c:dLbl>
              <c:idx val="3"/>
              <c:layout>
                <c:manualLayout>
                  <c:x val="0"/>
                  <c:y val="6.513284802314366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EA28-40DA-B054-27ACC2FF1AA1}"/>
                </c:ext>
              </c:extLst>
            </c:dLbl>
            <c:spPr>
              <a:noFill/>
              <a:ln>
                <a:noFill/>
              </a:ln>
              <a:effectLst/>
            </c:spPr>
            <c:txPr>
              <a:bodyPr wrap="square" lIns="38100" tIns="19050" rIns="38100" bIns="19050" anchor="ctr">
                <a:spAutoFit/>
              </a:bodyPr>
              <a:lstStyle/>
              <a:p>
                <a:pPr>
                  <a:defRPr sz="120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numRef>
              <c:f>Tabelle1!$C$6:$C$9</c:f>
              <c:numCache>
                <c:formatCode>General</c:formatCode>
                <c:ptCount val="4"/>
              </c:numCache>
            </c:numRef>
          </c:cat>
          <c:val>
            <c:numRef>
              <c:f>Tabelle1!$I$6:$I$9</c:f>
              <c:numCache>
                <c:formatCode>0</c:formatCode>
                <c:ptCount val="4"/>
                <c:pt idx="0">
                  <c:v>4</c:v>
                </c:pt>
                <c:pt idx="1">
                  <c:v>3</c:v>
                </c:pt>
                <c:pt idx="2">
                  <c:v>3</c:v>
                </c:pt>
                <c:pt idx="3">
                  <c:v>2</c:v>
                </c:pt>
              </c:numCache>
            </c:numRef>
          </c:val>
          <c:extLst>
            <c:ext xmlns:c16="http://schemas.microsoft.com/office/drawing/2014/chart" uri="{C3380CC4-5D6E-409C-BE32-E72D297353CC}">
              <c16:uniqueId val="{0000000E-EA28-40DA-B054-27ACC2FF1AA1}"/>
            </c:ext>
          </c:extLst>
        </c:ser>
        <c:dLbls>
          <c:showLegendKey val="0"/>
          <c:showVal val="1"/>
          <c:showCatName val="0"/>
          <c:showSerName val="0"/>
          <c:showPercent val="0"/>
          <c:showBubbleSize val="0"/>
        </c:dLbls>
        <c:gapWidth val="75"/>
        <c:overlap val="100"/>
        <c:axId val="184231040"/>
        <c:axId val="184232576"/>
      </c:barChart>
      <c:catAx>
        <c:axId val="184231040"/>
        <c:scaling>
          <c:orientation val="minMax"/>
        </c:scaling>
        <c:delete val="0"/>
        <c:axPos val="b"/>
        <c:numFmt formatCode="General" sourceLinked="1"/>
        <c:majorTickMark val="out"/>
        <c:minorTickMark val="none"/>
        <c:tickLblPos val="none"/>
        <c:crossAx val="184232576"/>
        <c:crosses val="autoZero"/>
        <c:auto val="1"/>
        <c:lblAlgn val="r"/>
        <c:lblOffset val="100"/>
        <c:tickLblSkip val="1"/>
        <c:noMultiLvlLbl val="0"/>
      </c:catAx>
      <c:valAx>
        <c:axId val="184232576"/>
        <c:scaling>
          <c:orientation val="minMax"/>
          <c:max val="100"/>
          <c:min val="0"/>
        </c:scaling>
        <c:delete val="1"/>
        <c:axPos val="l"/>
        <c:numFmt formatCode="0" sourceLinked="1"/>
        <c:majorTickMark val="out"/>
        <c:minorTickMark val="none"/>
        <c:tickLblPos val="none"/>
        <c:crossAx val="184231040"/>
        <c:crosses val="autoZero"/>
        <c:crossBetween val="between"/>
        <c:majorUnit val="10"/>
      </c:valAx>
      <c:spPr>
        <a:ln>
          <a:solidFill>
            <a:sysClr val="window" lastClr="FFFFFF"/>
          </a:solidFill>
        </a:ln>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3661114726234831E-2"/>
          <c:y val="1.7506576221984885E-2"/>
          <c:w val="0.91329048154694936"/>
          <c:h val="0.9633535187182215"/>
        </c:manualLayout>
      </c:layout>
      <c:barChart>
        <c:barDir val="col"/>
        <c:grouping val="clustered"/>
        <c:varyColors val="0"/>
        <c:ser>
          <c:idx val="0"/>
          <c:order val="0"/>
          <c:tx>
            <c:strRef>
              <c:f>Tabelle1!$B$1</c:f>
              <c:strCache>
                <c:ptCount val="1"/>
                <c:pt idx="0">
                  <c:v>Spalte2</c:v>
                </c:pt>
              </c:strCache>
            </c:strRef>
          </c:tx>
          <c:spPr>
            <a:solidFill>
              <a:srgbClr val="0066CC"/>
            </a:solidFill>
            <a:ln>
              <a:noFill/>
            </a:ln>
            <a:effectLst/>
          </c:spPr>
          <c:invertIfNegative val="0"/>
          <c:dPt>
            <c:idx val="4"/>
            <c:invertIfNegative val="0"/>
            <c:bubble3D val="0"/>
            <c:spPr>
              <a:solidFill>
                <a:srgbClr val="0066CC"/>
              </a:solidFill>
              <a:ln>
                <a:noFill/>
              </a:ln>
              <a:effectLst/>
            </c:spPr>
            <c:extLst>
              <c:ext xmlns:c16="http://schemas.microsoft.com/office/drawing/2014/chart" uri="{C3380CC4-5D6E-409C-BE32-E72D297353CC}">
                <c16:uniqueId val="{00000005-A625-482E-8B27-5F7AE7104D57}"/>
              </c:ext>
            </c:extLst>
          </c:dPt>
          <c:dPt>
            <c:idx val="5"/>
            <c:invertIfNegative val="0"/>
            <c:bubble3D val="0"/>
            <c:spPr>
              <a:solidFill>
                <a:srgbClr val="0066CC"/>
              </a:solidFill>
              <a:ln>
                <a:noFill/>
              </a:ln>
              <a:effectLst/>
            </c:spPr>
            <c:extLst>
              <c:ext xmlns:c16="http://schemas.microsoft.com/office/drawing/2014/chart" uri="{C3380CC4-5D6E-409C-BE32-E72D297353CC}">
                <c16:uniqueId val="{00000007-A625-482E-8B27-5F7AE7104D57}"/>
              </c:ext>
            </c:extLst>
          </c:dPt>
          <c:dPt>
            <c:idx val="6"/>
            <c:invertIfNegative val="0"/>
            <c:bubble3D val="0"/>
            <c:spPr>
              <a:solidFill>
                <a:srgbClr val="0066CC"/>
              </a:solidFill>
              <a:ln>
                <a:noFill/>
              </a:ln>
              <a:effectLst/>
            </c:spPr>
            <c:extLst>
              <c:ext xmlns:c16="http://schemas.microsoft.com/office/drawing/2014/chart" uri="{C3380CC4-5D6E-409C-BE32-E72D297353CC}">
                <c16:uniqueId val="{00000009-A625-482E-8B27-5F7AE7104D57}"/>
              </c:ext>
            </c:extLst>
          </c:dPt>
          <c:dLbls>
            <c:spPr>
              <a:noFill/>
              <a:ln>
                <a:noFill/>
              </a:ln>
              <a:effectLst/>
            </c:spPr>
            <c:txPr>
              <a:bodyPr wrap="square" lIns="38100" tIns="19050" rIns="38100" bIns="19050" anchor="ctr">
                <a:spAutoFit/>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Tabelle1!$B$2:$B$5</c:f>
              <c:numCache>
                <c:formatCode>0</c:formatCode>
                <c:ptCount val="4"/>
                <c:pt idx="0">
                  <c:v>28</c:v>
                </c:pt>
                <c:pt idx="1">
                  <c:v>23</c:v>
                </c:pt>
                <c:pt idx="2">
                  <c:v>19</c:v>
                </c:pt>
                <c:pt idx="3">
                  <c:v>19</c:v>
                </c:pt>
              </c:numCache>
            </c:numRef>
          </c:val>
          <c:extLst>
            <c:ext xmlns:c16="http://schemas.microsoft.com/office/drawing/2014/chart" uri="{C3380CC4-5D6E-409C-BE32-E72D297353CC}">
              <c16:uniqueId val="{0000000A-A625-482E-8B27-5F7AE7104D57}"/>
            </c:ext>
          </c:extLst>
        </c:ser>
        <c:ser>
          <c:idx val="1"/>
          <c:order val="1"/>
          <c:tx>
            <c:strRef>
              <c:f>Tabelle1!$C$1</c:f>
              <c:strCache>
                <c:ptCount val="1"/>
                <c:pt idx="0">
                  <c:v>Spalte3</c:v>
                </c:pt>
              </c:strCache>
            </c:strRef>
          </c:tx>
          <c:spPr>
            <a:solidFill>
              <a:srgbClr val="FF3399"/>
            </a:solidFill>
          </c:spPr>
          <c:invertIfNegative val="0"/>
          <c:dLbls>
            <c:spPr>
              <a:noFill/>
              <a:ln>
                <a:noFill/>
              </a:ln>
              <a:effectLst/>
            </c:spPr>
            <c:txPr>
              <a:bodyPr wrap="square" lIns="38100" tIns="19050" rIns="38100" bIns="19050" anchor="ctr">
                <a:spAutoFit/>
              </a:bodyPr>
              <a:lstStyle/>
              <a:p>
                <a:pPr>
                  <a:defRPr sz="1200"/>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Tabelle1!$C$2:$C$5</c:f>
              <c:numCache>
                <c:formatCode>General</c:formatCode>
                <c:ptCount val="4"/>
                <c:pt idx="0">
                  <c:v>13</c:v>
                </c:pt>
                <c:pt idx="1">
                  <c:v>7</c:v>
                </c:pt>
                <c:pt idx="2">
                  <c:v>6</c:v>
                </c:pt>
                <c:pt idx="3">
                  <c:v>9</c:v>
                </c:pt>
              </c:numCache>
            </c:numRef>
          </c:val>
          <c:extLst>
            <c:ext xmlns:c16="http://schemas.microsoft.com/office/drawing/2014/chart" uri="{C3380CC4-5D6E-409C-BE32-E72D297353CC}">
              <c16:uniqueId val="{00000010-A625-482E-8B27-5F7AE7104D57}"/>
            </c:ext>
          </c:extLst>
        </c:ser>
        <c:dLbls>
          <c:showLegendKey val="0"/>
          <c:showVal val="0"/>
          <c:showCatName val="0"/>
          <c:showSerName val="0"/>
          <c:showPercent val="0"/>
          <c:showBubbleSize val="0"/>
        </c:dLbls>
        <c:gapWidth val="150"/>
        <c:overlap val="-10"/>
        <c:axId val="184461952"/>
        <c:axId val="184467840"/>
      </c:barChart>
      <c:catAx>
        <c:axId val="184461952"/>
        <c:scaling>
          <c:orientation val="minMax"/>
        </c:scaling>
        <c:delete val="0"/>
        <c:axPos val="b"/>
        <c:numFmt formatCode="General" sourceLinked="1"/>
        <c:majorTickMark val="out"/>
        <c:minorTickMark val="none"/>
        <c:tickLblPos val="nextTo"/>
        <c:crossAx val="184467840"/>
        <c:crosses val="autoZero"/>
        <c:auto val="1"/>
        <c:lblAlgn val="r"/>
        <c:lblOffset val="100"/>
        <c:noMultiLvlLbl val="0"/>
      </c:catAx>
      <c:valAx>
        <c:axId val="184467840"/>
        <c:scaling>
          <c:orientation val="minMax"/>
          <c:max val="40"/>
          <c:min val="0"/>
        </c:scaling>
        <c:delete val="0"/>
        <c:axPos val="l"/>
        <c:numFmt formatCode="0" sourceLinked="1"/>
        <c:majorTickMark val="out"/>
        <c:minorTickMark val="none"/>
        <c:tickLblPos val="nextTo"/>
        <c:txPr>
          <a:bodyPr/>
          <a:lstStyle/>
          <a:p>
            <a:pPr>
              <a:defRPr sz="1200"/>
            </a:pPr>
            <a:endParaRPr lang="de-DE"/>
          </a:p>
        </c:txPr>
        <c:crossAx val="184461952"/>
        <c:crosses val="autoZero"/>
        <c:crossBetween val="between"/>
        <c:majorUnit val="10"/>
      </c:valAx>
      <c:spPr>
        <a:effectLst>
          <a:glow rad="355600">
            <a:schemeClr val="accent1">
              <a:satMod val="175000"/>
              <a:alpha val="40000"/>
            </a:schemeClr>
          </a:glow>
          <a:softEdge rad="31750"/>
        </a:effectLst>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2683325298623391E-2"/>
          <c:y val="5.9614998727790833E-4"/>
          <c:w val="0.91329048154694936"/>
          <c:h val="0.9633535187182215"/>
        </c:manualLayout>
      </c:layout>
      <c:barChart>
        <c:barDir val="col"/>
        <c:grouping val="clustered"/>
        <c:varyColors val="0"/>
        <c:ser>
          <c:idx val="0"/>
          <c:order val="0"/>
          <c:tx>
            <c:strRef>
              <c:f>Tabelle1!$B$1</c:f>
              <c:strCache>
                <c:ptCount val="1"/>
                <c:pt idx="0">
                  <c:v>Spalte2</c:v>
                </c:pt>
              </c:strCache>
            </c:strRef>
          </c:tx>
          <c:spPr>
            <a:solidFill>
              <a:srgbClr val="0066CC"/>
            </a:solidFill>
            <a:ln>
              <a:noFill/>
            </a:ln>
            <a:effectLst/>
          </c:spPr>
          <c:invertIfNegative val="0"/>
          <c:dPt>
            <c:idx val="4"/>
            <c:invertIfNegative val="0"/>
            <c:bubble3D val="0"/>
            <c:spPr>
              <a:solidFill>
                <a:srgbClr val="0066CC"/>
              </a:solidFill>
              <a:ln>
                <a:noFill/>
              </a:ln>
              <a:effectLst/>
            </c:spPr>
            <c:extLst>
              <c:ext xmlns:c16="http://schemas.microsoft.com/office/drawing/2014/chart" uri="{C3380CC4-5D6E-409C-BE32-E72D297353CC}">
                <c16:uniqueId val="{00000001-1811-43F8-8D53-A772D305EFBD}"/>
              </c:ext>
            </c:extLst>
          </c:dPt>
          <c:dPt>
            <c:idx val="5"/>
            <c:invertIfNegative val="0"/>
            <c:bubble3D val="0"/>
            <c:spPr>
              <a:solidFill>
                <a:srgbClr val="0066CC"/>
              </a:solidFill>
              <a:ln>
                <a:noFill/>
              </a:ln>
              <a:effectLst/>
            </c:spPr>
            <c:extLst>
              <c:ext xmlns:c16="http://schemas.microsoft.com/office/drawing/2014/chart" uri="{C3380CC4-5D6E-409C-BE32-E72D297353CC}">
                <c16:uniqueId val="{00000003-1811-43F8-8D53-A772D305EFBD}"/>
              </c:ext>
            </c:extLst>
          </c:dPt>
          <c:dPt>
            <c:idx val="6"/>
            <c:invertIfNegative val="0"/>
            <c:bubble3D val="0"/>
            <c:spPr>
              <a:solidFill>
                <a:srgbClr val="0066CC"/>
              </a:solidFill>
              <a:ln>
                <a:noFill/>
              </a:ln>
              <a:effectLst/>
            </c:spPr>
            <c:extLst>
              <c:ext xmlns:c16="http://schemas.microsoft.com/office/drawing/2014/chart" uri="{C3380CC4-5D6E-409C-BE32-E72D297353CC}">
                <c16:uniqueId val="{00000005-1811-43F8-8D53-A772D305EFBD}"/>
              </c:ext>
            </c:extLst>
          </c:dPt>
          <c:dLbls>
            <c:spPr>
              <a:noFill/>
              <a:ln>
                <a:noFill/>
              </a:ln>
              <a:effectLst/>
            </c:spPr>
            <c:txPr>
              <a:bodyPr wrap="square" lIns="38100" tIns="19050" rIns="38100" bIns="19050" anchor="ctr">
                <a:spAutoFit/>
              </a:bodyPr>
              <a:lstStyle/>
              <a:p>
                <a:pPr>
                  <a:defRPr sz="1200"/>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Tabelle1!$B$2:$B$5</c:f>
              <c:numCache>
                <c:formatCode>0</c:formatCode>
                <c:ptCount val="4"/>
                <c:pt idx="0">
                  <c:v>27</c:v>
                </c:pt>
                <c:pt idx="1">
                  <c:v>29</c:v>
                </c:pt>
                <c:pt idx="2">
                  <c:v>29</c:v>
                </c:pt>
                <c:pt idx="3">
                  <c:v>31</c:v>
                </c:pt>
              </c:numCache>
            </c:numRef>
          </c:val>
          <c:extLst>
            <c:ext xmlns:c16="http://schemas.microsoft.com/office/drawing/2014/chart" uri="{C3380CC4-5D6E-409C-BE32-E72D297353CC}">
              <c16:uniqueId val="{00000006-1811-43F8-8D53-A772D305EFBD}"/>
            </c:ext>
          </c:extLst>
        </c:ser>
        <c:ser>
          <c:idx val="1"/>
          <c:order val="1"/>
          <c:tx>
            <c:strRef>
              <c:f>Tabelle1!$C$1</c:f>
              <c:strCache>
                <c:ptCount val="1"/>
                <c:pt idx="0">
                  <c:v>Spalte3</c:v>
                </c:pt>
              </c:strCache>
            </c:strRef>
          </c:tx>
          <c:spPr>
            <a:solidFill>
              <a:srgbClr val="FF3399"/>
            </a:solidFill>
          </c:spPr>
          <c:invertIfNegative val="0"/>
          <c:dLbls>
            <c:spPr>
              <a:noFill/>
              <a:ln>
                <a:noFill/>
              </a:ln>
              <a:effectLst/>
            </c:spPr>
            <c:txPr>
              <a:bodyPr wrap="square" lIns="38100" tIns="19050" rIns="38100" bIns="19050" anchor="ctr">
                <a:spAutoFit/>
              </a:bodyPr>
              <a:lstStyle/>
              <a:p>
                <a:pPr>
                  <a:defRPr sz="1200"/>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Tabelle1!$A$2:$A$5</c:f>
              <c:numCache>
                <c:formatCode>General</c:formatCode>
                <c:ptCount val="4"/>
              </c:numCache>
            </c:numRef>
          </c:cat>
          <c:val>
            <c:numRef>
              <c:f>Tabelle1!$C$2:$C$5</c:f>
              <c:numCache>
                <c:formatCode>General</c:formatCode>
                <c:ptCount val="4"/>
                <c:pt idx="0">
                  <c:v>24</c:v>
                </c:pt>
                <c:pt idx="1">
                  <c:v>18</c:v>
                </c:pt>
                <c:pt idx="2">
                  <c:v>20</c:v>
                </c:pt>
                <c:pt idx="3">
                  <c:v>24</c:v>
                </c:pt>
              </c:numCache>
            </c:numRef>
          </c:val>
          <c:extLst>
            <c:ext xmlns:c16="http://schemas.microsoft.com/office/drawing/2014/chart" uri="{C3380CC4-5D6E-409C-BE32-E72D297353CC}">
              <c16:uniqueId val="{00000007-1811-43F8-8D53-A772D305EFBD}"/>
            </c:ext>
          </c:extLst>
        </c:ser>
        <c:dLbls>
          <c:showLegendKey val="0"/>
          <c:showVal val="0"/>
          <c:showCatName val="0"/>
          <c:showSerName val="0"/>
          <c:showPercent val="0"/>
          <c:showBubbleSize val="0"/>
        </c:dLbls>
        <c:gapWidth val="150"/>
        <c:overlap val="-10"/>
        <c:axId val="184461952"/>
        <c:axId val="184467840"/>
      </c:barChart>
      <c:catAx>
        <c:axId val="184461952"/>
        <c:scaling>
          <c:orientation val="minMax"/>
        </c:scaling>
        <c:delete val="0"/>
        <c:axPos val="b"/>
        <c:numFmt formatCode="General" sourceLinked="1"/>
        <c:majorTickMark val="out"/>
        <c:minorTickMark val="none"/>
        <c:tickLblPos val="nextTo"/>
        <c:crossAx val="184467840"/>
        <c:crosses val="autoZero"/>
        <c:auto val="1"/>
        <c:lblAlgn val="r"/>
        <c:lblOffset val="100"/>
        <c:noMultiLvlLbl val="0"/>
      </c:catAx>
      <c:valAx>
        <c:axId val="184467840"/>
        <c:scaling>
          <c:orientation val="minMax"/>
          <c:max val="40"/>
          <c:min val="0"/>
        </c:scaling>
        <c:delete val="0"/>
        <c:axPos val="l"/>
        <c:numFmt formatCode="0" sourceLinked="1"/>
        <c:majorTickMark val="out"/>
        <c:minorTickMark val="none"/>
        <c:tickLblPos val="nextTo"/>
        <c:txPr>
          <a:bodyPr/>
          <a:lstStyle/>
          <a:p>
            <a:pPr>
              <a:defRPr sz="1200"/>
            </a:pPr>
            <a:endParaRPr lang="de-DE"/>
          </a:p>
        </c:txPr>
        <c:crossAx val="184461952"/>
        <c:crosses val="autoZero"/>
        <c:crossBetween val="between"/>
        <c:majorUnit val="10"/>
      </c:valAx>
      <c:spPr>
        <a:effectLst>
          <a:glow rad="355600">
            <a:schemeClr val="accent1">
              <a:satMod val="175000"/>
              <a:alpha val="40000"/>
            </a:schemeClr>
          </a:glow>
          <a:softEdge rad="31750"/>
        </a:effectLst>
      </c:spPr>
    </c:plotArea>
    <c:plotVisOnly val="1"/>
    <c:dispBlanksAs val="gap"/>
    <c:showDLblsOverMax val="0"/>
  </c:chart>
  <c:txPr>
    <a:bodyPr/>
    <a:lstStyle/>
    <a:p>
      <a:pPr>
        <a:defRPr sz="1400">
          <a:latin typeface="Arial" pitchFamily="34" charset="0"/>
          <a:cs typeface="Arial" pitchFamily="34" charset="0"/>
        </a:defRPr>
      </a:pPr>
      <a:endParaRPr lang="de-DE"/>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1" y="1"/>
            <a:ext cx="2945659" cy="496411"/>
          </a:xfrm>
          <a:prstGeom prst="rect">
            <a:avLst/>
          </a:prstGeom>
          <a:noFill/>
          <a:ln w="9525">
            <a:noFill/>
            <a:miter lim="800000"/>
            <a:headEnd/>
            <a:tailEnd/>
          </a:ln>
          <a:effectLst/>
        </p:spPr>
        <p:txBody>
          <a:bodyPr vert="horz" wrap="square" lIns="92134" tIns="46067" rIns="92134" bIns="46067" numCol="1" anchor="t" anchorCtr="0" compatLnSpc="1">
            <a:prstTxWarp prst="textNoShape">
              <a:avLst/>
            </a:prstTxWarp>
          </a:bodyPr>
          <a:lstStyle>
            <a:lvl1pPr>
              <a:defRPr sz="1200">
                <a:latin typeface="Times New Roman" pitchFamily="18" charset="0"/>
              </a:defRPr>
            </a:lvl1pPr>
          </a:lstStyle>
          <a:p>
            <a:pPr>
              <a:defRPr/>
            </a:pPr>
            <a:endParaRPr lang="de-DE"/>
          </a:p>
        </p:txBody>
      </p:sp>
      <p:sp>
        <p:nvSpPr>
          <p:cNvPr id="22531" name="Rectangle 3"/>
          <p:cNvSpPr>
            <a:spLocks noGrp="1" noChangeArrowheads="1"/>
          </p:cNvSpPr>
          <p:nvPr>
            <p:ph type="dt" sz="quarter" idx="1"/>
          </p:nvPr>
        </p:nvSpPr>
        <p:spPr bwMode="auto">
          <a:xfrm>
            <a:off x="3852016" y="1"/>
            <a:ext cx="2945659" cy="496411"/>
          </a:xfrm>
          <a:prstGeom prst="rect">
            <a:avLst/>
          </a:prstGeom>
          <a:noFill/>
          <a:ln w="9525">
            <a:noFill/>
            <a:miter lim="800000"/>
            <a:headEnd/>
            <a:tailEnd/>
          </a:ln>
          <a:effectLst/>
        </p:spPr>
        <p:txBody>
          <a:bodyPr vert="horz" wrap="square" lIns="92134" tIns="46067" rIns="92134" bIns="46067" numCol="1" anchor="t" anchorCtr="0" compatLnSpc="1">
            <a:prstTxWarp prst="textNoShape">
              <a:avLst/>
            </a:prstTxWarp>
          </a:bodyPr>
          <a:lstStyle>
            <a:lvl1pPr algn="r">
              <a:defRPr sz="1200">
                <a:latin typeface="Times New Roman" pitchFamily="18" charset="0"/>
              </a:defRPr>
            </a:lvl1pPr>
          </a:lstStyle>
          <a:p>
            <a:pPr>
              <a:defRPr/>
            </a:pPr>
            <a:endParaRPr lang="de-DE"/>
          </a:p>
        </p:txBody>
      </p:sp>
      <p:sp>
        <p:nvSpPr>
          <p:cNvPr id="22532" name="Rectangle 4"/>
          <p:cNvSpPr>
            <a:spLocks noGrp="1" noChangeArrowheads="1"/>
          </p:cNvSpPr>
          <p:nvPr>
            <p:ph type="ftr" sz="quarter" idx="2"/>
          </p:nvPr>
        </p:nvSpPr>
        <p:spPr bwMode="auto">
          <a:xfrm>
            <a:off x="1" y="9431815"/>
            <a:ext cx="2945659" cy="496411"/>
          </a:xfrm>
          <a:prstGeom prst="rect">
            <a:avLst/>
          </a:prstGeom>
          <a:noFill/>
          <a:ln w="9525">
            <a:noFill/>
            <a:miter lim="800000"/>
            <a:headEnd/>
            <a:tailEnd/>
          </a:ln>
          <a:effectLst/>
        </p:spPr>
        <p:txBody>
          <a:bodyPr vert="horz" wrap="square" lIns="92134" tIns="46067" rIns="92134" bIns="46067" numCol="1" anchor="b" anchorCtr="0" compatLnSpc="1">
            <a:prstTxWarp prst="textNoShape">
              <a:avLst/>
            </a:prstTxWarp>
          </a:bodyPr>
          <a:lstStyle>
            <a:lvl1pPr>
              <a:defRPr sz="1200">
                <a:latin typeface="Times New Roman" pitchFamily="18" charset="0"/>
              </a:defRPr>
            </a:lvl1pPr>
          </a:lstStyle>
          <a:p>
            <a:pPr>
              <a:defRPr/>
            </a:pPr>
            <a:endParaRPr lang="de-DE"/>
          </a:p>
        </p:txBody>
      </p:sp>
      <p:sp>
        <p:nvSpPr>
          <p:cNvPr id="22533" name="Rectangle 5"/>
          <p:cNvSpPr>
            <a:spLocks noGrp="1" noChangeArrowheads="1"/>
          </p:cNvSpPr>
          <p:nvPr>
            <p:ph type="sldNum" sz="quarter" idx="3"/>
          </p:nvPr>
        </p:nvSpPr>
        <p:spPr bwMode="auto">
          <a:xfrm>
            <a:off x="3852016" y="9431815"/>
            <a:ext cx="2945659" cy="496411"/>
          </a:xfrm>
          <a:prstGeom prst="rect">
            <a:avLst/>
          </a:prstGeom>
          <a:noFill/>
          <a:ln w="9525">
            <a:noFill/>
            <a:miter lim="800000"/>
            <a:headEnd/>
            <a:tailEnd/>
          </a:ln>
          <a:effectLst/>
        </p:spPr>
        <p:txBody>
          <a:bodyPr vert="horz" wrap="square" lIns="92134" tIns="46067" rIns="92134" bIns="46067" numCol="1" anchor="b" anchorCtr="0" compatLnSpc="1">
            <a:prstTxWarp prst="textNoShape">
              <a:avLst/>
            </a:prstTxWarp>
          </a:bodyPr>
          <a:lstStyle>
            <a:lvl1pPr algn="r">
              <a:defRPr sz="1200">
                <a:latin typeface="Times New Roman" pitchFamily="18" charset="0"/>
              </a:defRPr>
            </a:lvl1pPr>
          </a:lstStyle>
          <a:p>
            <a:pPr>
              <a:defRPr/>
            </a:pPr>
            <a:fld id="{2D5B4631-BD72-4231-90BA-7571A49189AE}" type="slidenum">
              <a:rPr lang="de-DE"/>
              <a:pPr>
                <a:defRPr/>
              </a:pPr>
              <a:t>‹Nr.›</a:t>
            </a:fld>
            <a:endParaRPr lang="de-DE"/>
          </a:p>
        </p:txBody>
      </p:sp>
    </p:spTree>
    <p:extLst>
      <p:ext uri="{BB962C8B-B14F-4D97-AF65-F5344CB8AC3E}">
        <p14:creationId xmlns:p14="http://schemas.microsoft.com/office/powerpoint/2010/main" val="2863793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1"/>
            <a:ext cx="2945659" cy="496411"/>
          </a:xfrm>
          <a:prstGeom prst="rect">
            <a:avLst/>
          </a:prstGeom>
          <a:noFill/>
          <a:ln w="9525">
            <a:noFill/>
            <a:miter lim="800000"/>
            <a:headEnd/>
            <a:tailEnd/>
          </a:ln>
          <a:effectLst/>
        </p:spPr>
        <p:txBody>
          <a:bodyPr vert="horz" wrap="square" lIns="92134" tIns="46067" rIns="92134" bIns="46067" numCol="1" anchor="t" anchorCtr="0" compatLnSpc="1">
            <a:prstTxWarp prst="textNoShape">
              <a:avLst/>
            </a:prstTxWarp>
          </a:bodyPr>
          <a:lstStyle>
            <a:lvl1pPr>
              <a:defRPr sz="1200">
                <a:latin typeface="Times New Roman" pitchFamily="18" charset="0"/>
              </a:defRPr>
            </a:lvl1pPr>
          </a:lstStyle>
          <a:p>
            <a:pPr>
              <a:defRPr/>
            </a:pPr>
            <a:endParaRPr lang="de-DE"/>
          </a:p>
        </p:txBody>
      </p:sp>
      <p:sp>
        <p:nvSpPr>
          <p:cNvPr id="10243" name="Rectangle 3"/>
          <p:cNvSpPr>
            <a:spLocks noGrp="1" noChangeArrowheads="1"/>
          </p:cNvSpPr>
          <p:nvPr>
            <p:ph type="dt" idx="1"/>
          </p:nvPr>
        </p:nvSpPr>
        <p:spPr bwMode="auto">
          <a:xfrm>
            <a:off x="3852016" y="1"/>
            <a:ext cx="2945659" cy="496411"/>
          </a:xfrm>
          <a:prstGeom prst="rect">
            <a:avLst/>
          </a:prstGeom>
          <a:noFill/>
          <a:ln w="9525">
            <a:noFill/>
            <a:miter lim="800000"/>
            <a:headEnd/>
            <a:tailEnd/>
          </a:ln>
          <a:effectLst/>
        </p:spPr>
        <p:txBody>
          <a:bodyPr vert="horz" wrap="square" lIns="92134" tIns="46067" rIns="92134" bIns="46067" numCol="1" anchor="t" anchorCtr="0" compatLnSpc="1">
            <a:prstTxWarp prst="textNoShape">
              <a:avLst/>
            </a:prstTxWarp>
          </a:bodyPr>
          <a:lstStyle>
            <a:lvl1pPr algn="r">
              <a:defRPr sz="1200">
                <a:latin typeface="Times New Roman" pitchFamily="18" charset="0"/>
              </a:defRPr>
            </a:lvl1pPr>
          </a:lstStyle>
          <a:p>
            <a:pPr>
              <a:defRPr/>
            </a:pPr>
            <a:endParaRPr lang="de-DE"/>
          </a:p>
        </p:txBody>
      </p:sp>
      <p:sp>
        <p:nvSpPr>
          <p:cNvPr id="307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a:effectLst/>
        </p:spPr>
        <p:txBody>
          <a:bodyPr vert="horz" wrap="square" lIns="92134" tIns="46067" rIns="92134" bIns="46067" numCol="1" anchor="t" anchorCtr="0" compatLnSpc="1">
            <a:prstTxWarp prst="textNoShape">
              <a:avLst/>
            </a:prstTxWarp>
          </a:bodyPr>
          <a:lstStyle/>
          <a:p>
            <a:pPr lvl="0"/>
            <a:r>
              <a:rPr lang="de-DE" noProof="0"/>
              <a:t>Klicken Sie, um die Formate des Vorlagentextes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0246" name="Rectangle 6"/>
          <p:cNvSpPr>
            <a:spLocks noGrp="1" noChangeArrowheads="1"/>
          </p:cNvSpPr>
          <p:nvPr>
            <p:ph type="ftr" sz="quarter" idx="4"/>
          </p:nvPr>
        </p:nvSpPr>
        <p:spPr bwMode="auto">
          <a:xfrm>
            <a:off x="1" y="9431815"/>
            <a:ext cx="2945659" cy="496411"/>
          </a:xfrm>
          <a:prstGeom prst="rect">
            <a:avLst/>
          </a:prstGeom>
          <a:noFill/>
          <a:ln w="9525">
            <a:noFill/>
            <a:miter lim="800000"/>
            <a:headEnd/>
            <a:tailEnd/>
          </a:ln>
          <a:effectLst/>
        </p:spPr>
        <p:txBody>
          <a:bodyPr vert="horz" wrap="square" lIns="92134" tIns="46067" rIns="92134" bIns="46067" numCol="1" anchor="b" anchorCtr="0" compatLnSpc="1">
            <a:prstTxWarp prst="textNoShape">
              <a:avLst/>
            </a:prstTxWarp>
          </a:bodyPr>
          <a:lstStyle>
            <a:lvl1pPr>
              <a:defRPr sz="1200">
                <a:latin typeface="Times New Roman" pitchFamily="18" charset="0"/>
              </a:defRPr>
            </a:lvl1pPr>
          </a:lstStyle>
          <a:p>
            <a:pPr>
              <a:defRPr/>
            </a:pPr>
            <a:endParaRPr lang="de-DE"/>
          </a:p>
        </p:txBody>
      </p:sp>
      <p:sp>
        <p:nvSpPr>
          <p:cNvPr id="10247" name="Rectangle 7"/>
          <p:cNvSpPr>
            <a:spLocks noGrp="1" noChangeArrowheads="1"/>
          </p:cNvSpPr>
          <p:nvPr>
            <p:ph type="sldNum" sz="quarter" idx="5"/>
          </p:nvPr>
        </p:nvSpPr>
        <p:spPr bwMode="auto">
          <a:xfrm>
            <a:off x="3852016" y="9431815"/>
            <a:ext cx="2945659" cy="496411"/>
          </a:xfrm>
          <a:prstGeom prst="rect">
            <a:avLst/>
          </a:prstGeom>
          <a:noFill/>
          <a:ln w="9525">
            <a:noFill/>
            <a:miter lim="800000"/>
            <a:headEnd/>
            <a:tailEnd/>
          </a:ln>
          <a:effectLst/>
        </p:spPr>
        <p:txBody>
          <a:bodyPr vert="horz" wrap="square" lIns="92134" tIns="46067" rIns="92134" bIns="46067" numCol="1" anchor="b" anchorCtr="0" compatLnSpc="1">
            <a:prstTxWarp prst="textNoShape">
              <a:avLst/>
            </a:prstTxWarp>
          </a:bodyPr>
          <a:lstStyle>
            <a:lvl1pPr algn="r">
              <a:defRPr sz="1200">
                <a:latin typeface="Times New Roman" pitchFamily="18" charset="0"/>
              </a:defRPr>
            </a:lvl1pPr>
          </a:lstStyle>
          <a:p>
            <a:pPr>
              <a:defRPr/>
            </a:pPr>
            <a:fld id="{51F19AB8-7B81-4226-AFC1-0576AD03C52C}" type="slidenum">
              <a:rPr lang="de-DE"/>
              <a:pPr>
                <a:defRPr/>
              </a:pPr>
              <a:t>‹Nr.›</a:t>
            </a:fld>
            <a:endParaRPr lang="de-DE"/>
          </a:p>
        </p:txBody>
      </p:sp>
    </p:spTree>
    <p:extLst>
      <p:ext uri="{BB962C8B-B14F-4D97-AF65-F5344CB8AC3E}">
        <p14:creationId xmlns:p14="http://schemas.microsoft.com/office/powerpoint/2010/main" val="4863003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2750" indent="-172750">
              <a:buFontTx/>
              <a:buChar char="-"/>
            </a:pPr>
            <a:endParaRPr lang="de-DE" dirty="0"/>
          </a:p>
        </p:txBody>
      </p:sp>
      <p:sp>
        <p:nvSpPr>
          <p:cNvPr id="4" name="Foliennummernplatzhalter 3"/>
          <p:cNvSpPr>
            <a:spLocks noGrp="1"/>
          </p:cNvSpPr>
          <p:nvPr>
            <p:ph type="sldNum" sz="quarter" idx="10"/>
          </p:nvPr>
        </p:nvSpPr>
        <p:spPr/>
        <p:txBody>
          <a:bodyPr/>
          <a:lstStyle/>
          <a:p>
            <a:pPr>
              <a:defRPr/>
            </a:pPr>
            <a:fld id="{51F19AB8-7B81-4226-AFC1-0576AD03C52C}" type="slidenum">
              <a:rPr lang="de-DE" smtClean="0"/>
              <a:pPr>
                <a:defRPr/>
              </a:pPr>
              <a:t>2</a:t>
            </a:fld>
            <a:endParaRPr lang="de-DE"/>
          </a:p>
        </p:txBody>
      </p:sp>
    </p:spTree>
    <p:extLst>
      <p:ext uri="{BB962C8B-B14F-4D97-AF65-F5344CB8AC3E}">
        <p14:creationId xmlns:p14="http://schemas.microsoft.com/office/powerpoint/2010/main" val="33584528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dirty="0"/>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dirty="0"/>
              <a:t>Formatvorlage des Untertitelmasters durch Klicken bearbeiten</a:t>
            </a:r>
          </a:p>
        </p:txBody>
      </p:sp>
    </p:spTree>
    <p:extLst>
      <p:ext uri="{BB962C8B-B14F-4D97-AF65-F5344CB8AC3E}">
        <p14:creationId xmlns:p14="http://schemas.microsoft.com/office/powerpoint/2010/main" val="7117247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594319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80200" y="258763"/>
            <a:ext cx="2139950" cy="61690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258763" y="258763"/>
            <a:ext cx="6269037" cy="61690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8829048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226FFDFE-4B1C-4795-9C2E-A23FA1A23F1D}" type="datetimeFigureOut">
              <a:rPr lang="de-DE" smtClean="0"/>
              <a:t>03.04.2024</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5427E1AB-4373-4394-8F73-6CFE9673254B}" type="slidenum">
              <a:rPr lang="de-DE" smtClean="0"/>
              <a:t>‹Nr.›</a:t>
            </a:fld>
            <a:endParaRPr lang="de-DE"/>
          </a:p>
        </p:txBody>
      </p:sp>
    </p:spTree>
    <p:extLst>
      <p:ext uri="{BB962C8B-B14F-4D97-AF65-F5344CB8AC3E}">
        <p14:creationId xmlns:p14="http://schemas.microsoft.com/office/powerpoint/2010/main" val="856896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1A8612-5354-4A9B-8A45-585F60F3ADD7}"/>
              </a:ext>
            </a:extLst>
          </p:cNvPr>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12B221A-E9E6-4906-8B20-A7D7542972E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606817A7-4AC7-4199-95D2-D0C2A8184D3F}"/>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1520876B-EA30-48BE-9872-320DCBCB2CA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24D874A-A253-4F9C-875A-DB44C94BF2C3}"/>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672480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28ACE1-BAC6-4D28-8385-C28F9FBDEB8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8F7276CE-341A-4F0E-8B90-3BD19186DFD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4B4C131-026B-480E-A4EE-52EBF8FDA7BC}"/>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4183B38A-67D6-4C7C-9A4C-3825403CFAD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46F5F4F-AF74-404C-BAF4-92C253969427}"/>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1496613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C0F60D-F554-44B1-87C0-4DD0161C5EE3}"/>
              </a:ext>
            </a:extLst>
          </p:cNvPr>
          <p:cNvSpPr>
            <a:spLocks noGrp="1"/>
          </p:cNvSpPr>
          <p:nvPr>
            <p:ph type="title"/>
          </p:nvPr>
        </p:nvSpPr>
        <p:spPr>
          <a:xfrm>
            <a:off x="623888" y="1709738"/>
            <a:ext cx="78867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10CA2C65-3B5A-4BBA-BD10-7C6FBAC564CD}"/>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C08864CD-D5DD-4754-9E07-373063044770}"/>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B2C37254-1569-4333-8899-70CCB2B9F2C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863BD32-1C5B-4967-8596-AC8CC0799E09}"/>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2201233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61C8C0-3649-4FA6-84F2-BF09E70ABC5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DBA2DF1-879C-48DC-95A0-E76834587F79}"/>
              </a:ext>
            </a:extLst>
          </p:cNvPr>
          <p:cNvSpPr>
            <a:spLocks noGrp="1"/>
          </p:cNvSpPr>
          <p:nvPr>
            <p:ph sz="half" idx="1"/>
          </p:nvPr>
        </p:nvSpPr>
        <p:spPr>
          <a:xfrm>
            <a:off x="62865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1A974AE4-3316-4681-A078-2387CA9477A7}"/>
              </a:ext>
            </a:extLst>
          </p:cNvPr>
          <p:cNvSpPr>
            <a:spLocks noGrp="1"/>
          </p:cNvSpPr>
          <p:nvPr>
            <p:ph sz="half" idx="2"/>
          </p:nvPr>
        </p:nvSpPr>
        <p:spPr>
          <a:xfrm>
            <a:off x="4648200" y="1825625"/>
            <a:ext cx="386715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BF405DB8-3165-490F-B7C0-CFCB0001B56F}"/>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6" name="Fußzeilenplatzhalter 5">
            <a:extLst>
              <a:ext uri="{FF2B5EF4-FFF2-40B4-BE49-F238E27FC236}">
                <a16:creationId xmlns:a16="http://schemas.microsoft.com/office/drawing/2014/main" id="{04CA5E4F-9403-42FE-BCF4-992850551BF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82825B03-8A6D-4546-961A-5A0149729660}"/>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17282780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EF9F91-FE90-4E9C-BAB2-7F3B17C87583}"/>
              </a:ext>
            </a:extLst>
          </p:cNvPr>
          <p:cNvSpPr>
            <a:spLocks noGrp="1"/>
          </p:cNvSpPr>
          <p:nvPr>
            <p:ph type="title"/>
          </p:nvPr>
        </p:nvSpPr>
        <p:spPr>
          <a:xfrm>
            <a:off x="630238" y="365125"/>
            <a:ext cx="78867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E0AFAA41-385A-4332-9DC2-23086FE2F54E}"/>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1A07E33-28C9-4A22-9EF8-6FF3453168A3}"/>
              </a:ext>
            </a:extLst>
          </p:cNvPr>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807D510-E02F-4ADB-BD2C-EDE80A2700D4}"/>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1725DC47-4D45-4AE8-940D-C79F4A754A16}"/>
              </a:ext>
            </a:extLst>
          </p:cNvPr>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2F3B8DC-CD60-42F1-B8FB-4F6FFC462ACB}"/>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8" name="Fußzeilenplatzhalter 7">
            <a:extLst>
              <a:ext uri="{FF2B5EF4-FFF2-40B4-BE49-F238E27FC236}">
                <a16:creationId xmlns:a16="http://schemas.microsoft.com/office/drawing/2014/main" id="{E67C79D0-5A89-497E-BA3C-4A18F00F5BDE}"/>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635F7D97-C43A-4DFC-9A6B-42237B315DC3}"/>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1206018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AAE8F3-2F66-4778-AD5C-3BFC6DF8CB4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9414678-0D92-411D-B0E1-99176F346340}"/>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4" name="Fußzeilenplatzhalter 3">
            <a:extLst>
              <a:ext uri="{FF2B5EF4-FFF2-40B4-BE49-F238E27FC236}">
                <a16:creationId xmlns:a16="http://schemas.microsoft.com/office/drawing/2014/main" id="{8BF9DA4B-ED7A-4A75-9680-3CAC82F2A4F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AC1AB654-A4EB-4767-B790-6430D0ED9E52}"/>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3985759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F9DD421-A038-4A32-B7CD-B96B8494F316}"/>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3" name="Fußzeilenplatzhalter 2">
            <a:extLst>
              <a:ext uri="{FF2B5EF4-FFF2-40B4-BE49-F238E27FC236}">
                <a16:creationId xmlns:a16="http://schemas.microsoft.com/office/drawing/2014/main" id="{13B56732-8BBB-4D03-ADD7-B5882985946F}"/>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FC981282-0DFC-4121-84A1-17F884D471FA}"/>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3994576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40352814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4A2BF6-8B83-4E96-8EA6-62B2F72E7ACD}"/>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FEC9EA94-2BEA-4B4B-BA5D-863FAB740879}"/>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2A2DCC7-C8D5-45D3-A22C-28D13A753CE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65D9296-FDDB-4082-97E6-9F8A4B6DDC64}"/>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6" name="Fußzeilenplatzhalter 5">
            <a:extLst>
              <a:ext uri="{FF2B5EF4-FFF2-40B4-BE49-F238E27FC236}">
                <a16:creationId xmlns:a16="http://schemas.microsoft.com/office/drawing/2014/main" id="{C3B041FE-63A9-4574-BCC7-99E573DC5EB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7E3F38A-69C6-4FC0-A37E-A20A75F3B995}"/>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39146002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41D07F-3B7B-486A-A886-C3E7988C6DEC}"/>
              </a:ext>
            </a:extLst>
          </p:cNvPr>
          <p:cNvSpPr>
            <a:spLocks noGrp="1"/>
          </p:cNvSpPr>
          <p:nvPr>
            <p:ph type="title"/>
          </p:nvPr>
        </p:nvSpPr>
        <p:spPr>
          <a:xfrm>
            <a:off x="630238" y="457200"/>
            <a:ext cx="2949575"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C2A80581-7F97-4B47-8389-28708FA68786}"/>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A48AF12-002F-4915-92F4-158CCA2B1CE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9C659EEE-9136-4F41-BE14-973042FB62F2}"/>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6" name="Fußzeilenplatzhalter 5">
            <a:extLst>
              <a:ext uri="{FF2B5EF4-FFF2-40B4-BE49-F238E27FC236}">
                <a16:creationId xmlns:a16="http://schemas.microsoft.com/office/drawing/2014/main" id="{8D769859-F7A6-48D8-9FEE-B049439D5E20}"/>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D7C812E-26AD-4366-8DDF-232AEA0CBA71}"/>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41388815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0307E9-E26C-41A3-AAD6-89AC80B33B8E}"/>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E3C30BFB-8F32-4AD7-ABCF-4192225621D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CD1E78D-02CC-42AA-A6EE-032A4FA3226D}"/>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11F5D0EA-D487-4D48-B3BF-76EA0D6A07A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3E5EDDD-E427-4B14-AB9E-6A8D58B902D6}"/>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40911071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5B9C0EDA-4CC4-407C-A07A-CF8124919C73}"/>
              </a:ext>
            </a:extLst>
          </p:cNvPr>
          <p:cNvSpPr>
            <a:spLocks noGrp="1"/>
          </p:cNvSpPr>
          <p:nvPr>
            <p:ph type="title" orient="vert"/>
          </p:nvPr>
        </p:nvSpPr>
        <p:spPr>
          <a:xfrm>
            <a:off x="6543675" y="365125"/>
            <a:ext cx="1971675"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B47AF2CF-46EE-4338-AB99-674A29EA5769}"/>
              </a:ext>
            </a:extLst>
          </p:cNvPr>
          <p:cNvSpPr>
            <a:spLocks noGrp="1"/>
          </p:cNvSpPr>
          <p:nvPr>
            <p:ph type="body" orient="vert" idx="1"/>
          </p:nvPr>
        </p:nvSpPr>
        <p:spPr>
          <a:xfrm>
            <a:off x="628650" y="365125"/>
            <a:ext cx="5762625"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F21EBBF-3334-4BD7-91A9-230AC4469B6D}"/>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600DC767-B5AC-47C1-BD35-6A3112A8BEB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3943205-3C61-427C-B0FE-6228F3DA6DBD}"/>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2134155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3756BB-0988-4E3D-9191-02804471321C}"/>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6D1E5D43-0211-4701-87CA-6E404B94047F}"/>
              </a:ext>
            </a:extLst>
          </p:cNvPr>
          <p:cNvSpPr>
            <a:spLocks noGrp="1"/>
          </p:cNvSpPr>
          <p:nvPr>
            <p:ph type="dt" sz="half" idx="10"/>
          </p:nvPr>
        </p:nvSpPr>
        <p:spPr/>
        <p:txBody>
          <a:bodyPr/>
          <a:lstStyle/>
          <a:p>
            <a:fld id="{122064E3-2DE1-4E21-80A3-34C2865DDAF6}" type="datetimeFigureOut">
              <a:rPr lang="de-DE" smtClean="0"/>
              <a:t>03.04.2024</a:t>
            </a:fld>
            <a:endParaRPr lang="de-DE"/>
          </a:p>
        </p:txBody>
      </p:sp>
      <p:sp>
        <p:nvSpPr>
          <p:cNvPr id="4" name="Fußzeilenplatzhalter 3">
            <a:extLst>
              <a:ext uri="{FF2B5EF4-FFF2-40B4-BE49-F238E27FC236}">
                <a16:creationId xmlns:a16="http://schemas.microsoft.com/office/drawing/2014/main" id="{2CF259F8-6D5A-449A-981F-BB0816CFAD7C}"/>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9251F1CD-B890-48E1-9384-CDEB0781D575}"/>
              </a:ext>
            </a:extLst>
          </p:cNvPr>
          <p:cNvSpPr>
            <a:spLocks noGrp="1"/>
          </p:cNvSpPr>
          <p:nvPr>
            <p:ph type="sldNum" sz="quarter" idx="12"/>
          </p:nvPr>
        </p:nvSpPr>
        <p:spPr/>
        <p:txBody>
          <a:bodyPr/>
          <a:lstStyle/>
          <a:p>
            <a:fld id="{96B9735B-AD34-4E14-ADBE-F648147E6E9B}" type="slidenum">
              <a:rPr lang="de-DE" smtClean="0"/>
              <a:t>‹Nr.›</a:t>
            </a:fld>
            <a:endParaRPr lang="de-DE"/>
          </a:p>
        </p:txBody>
      </p:sp>
    </p:spTree>
    <p:extLst>
      <p:ext uri="{BB962C8B-B14F-4D97-AF65-F5344CB8AC3E}">
        <p14:creationId xmlns:p14="http://schemas.microsoft.com/office/powerpoint/2010/main" val="2392153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1306429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258763" y="1217613"/>
            <a:ext cx="4186237" cy="5210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597400" y="1217613"/>
            <a:ext cx="4186238" cy="5210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9887573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890857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Tree>
    <p:extLst>
      <p:ext uri="{BB962C8B-B14F-4D97-AF65-F5344CB8AC3E}">
        <p14:creationId xmlns:p14="http://schemas.microsoft.com/office/powerpoint/2010/main" val="977583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9807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1518976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28979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38200" y="258763"/>
            <a:ext cx="6326188"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endParaRPr lang="de-DE" altLang="de-DE"/>
          </a:p>
        </p:txBody>
      </p:sp>
      <p:sp>
        <p:nvSpPr>
          <p:cNvPr id="1027" name="Rectangle 3"/>
          <p:cNvSpPr>
            <a:spLocks noGrp="1" noChangeArrowheads="1"/>
          </p:cNvSpPr>
          <p:nvPr>
            <p:ph type="body" idx="1"/>
          </p:nvPr>
        </p:nvSpPr>
        <p:spPr bwMode="auto">
          <a:xfrm>
            <a:off x="258763" y="1217613"/>
            <a:ext cx="8524875" cy="521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Klicken Sie, um die Formate des Vorlagentextes zu bearbeiten</a:t>
            </a:r>
          </a:p>
          <a:p>
            <a:pPr lvl="1"/>
            <a:r>
              <a:rPr lang="de-DE" altLang="de-DE"/>
              <a:t>Zweite Ebene</a:t>
            </a:r>
          </a:p>
          <a:p>
            <a:pPr lvl="2"/>
            <a:r>
              <a:rPr lang="de-DE" altLang="de-DE"/>
              <a:t>Dritte Ebene</a:t>
            </a:r>
          </a:p>
          <a:p>
            <a:pPr lvl="3"/>
            <a:r>
              <a:rPr lang="de-DE" altLang="de-DE"/>
              <a:t>Vierte Ebene</a:t>
            </a:r>
          </a:p>
        </p:txBody>
      </p:sp>
      <p:sp>
        <p:nvSpPr>
          <p:cNvPr id="1029" name="Line 9"/>
          <p:cNvSpPr>
            <a:spLocks noChangeShapeType="1"/>
          </p:cNvSpPr>
          <p:nvPr/>
        </p:nvSpPr>
        <p:spPr bwMode="auto">
          <a:xfrm flipV="1">
            <a:off x="0" y="914400"/>
            <a:ext cx="9144000" cy="0"/>
          </a:xfrm>
          <a:prstGeom prst="line">
            <a:avLst/>
          </a:prstGeom>
          <a:noFill/>
          <a:ln w="25400">
            <a:solidFill>
              <a:srgbClr val="5B6E99"/>
            </a:solidFill>
            <a:round/>
            <a:headEnd/>
            <a:tailEnd/>
          </a:ln>
          <a:extLst>
            <a:ext uri="{909E8E84-426E-40DD-AFC4-6F175D3DCCD1}">
              <a14:hiddenFill xmlns:a14="http://schemas.microsoft.com/office/drawing/2010/main">
                <a:noFill/>
              </a14:hiddenFill>
            </a:ext>
          </a:extLst>
        </p:spPr>
        <p:txBody>
          <a:bodyPr/>
          <a:lstStyle/>
          <a:p>
            <a:pPr>
              <a:defRPr/>
            </a:pPr>
            <a:endParaRPr lang="de-DE">
              <a:ln>
                <a:solidFill>
                  <a:srgbClr val="000099"/>
                </a:solidFill>
              </a:ln>
            </a:endParaRPr>
          </a:p>
        </p:txBody>
      </p:sp>
      <p:sp>
        <p:nvSpPr>
          <p:cNvPr id="1030" name="Text Box 38"/>
          <p:cNvSpPr txBox="1">
            <a:spLocks noChangeArrowheads="1"/>
          </p:cNvSpPr>
          <p:nvPr/>
        </p:nvSpPr>
        <p:spPr bwMode="auto">
          <a:xfrm>
            <a:off x="14288" y="6611938"/>
            <a:ext cx="819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fld id="{8D6755A8-9F61-4D62-B885-A588506AE654}" type="datetime1">
              <a:rPr lang="de-DE" sz="1000" b="1" smtClean="0">
                <a:solidFill>
                  <a:srgbClr val="000099"/>
                </a:solidFill>
                <a:latin typeface="Arial" charset="0"/>
              </a:rPr>
              <a:pPr eaLnBrk="1" hangingPunct="1">
                <a:defRPr/>
              </a:pPr>
              <a:t>03.04.2024</a:t>
            </a:fld>
            <a:endParaRPr lang="de-DE" sz="1000" b="1" dirty="0">
              <a:solidFill>
                <a:srgbClr val="000099"/>
              </a:solidFill>
              <a:latin typeface="Arial" charset="0"/>
            </a:endParaRPr>
          </a:p>
        </p:txBody>
      </p:sp>
      <p:sp>
        <p:nvSpPr>
          <p:cNvPr id="1032" name="Rectangle 45"/>
          <p:cNvSpPr>
            <a:spLocks noChangeArrowheads="1"/>
          </p:cNvSpPr>
          <p:nvPr/>
        </p:nvSpPr>
        <p:spPr bwMode="auto">
          <a:xfrm>
            <a:off x="2239963" y="6611938"/>
            <a:ext cx="4645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r>
              <a:rPr lang="de-DE" altLang="de-DE" sz="1000" b="1" dirty="0">
                <a:solidFill>
                  <a:srgbClr val="000099"/>
                </a:solidFill>
                <a:latin typeface="Arial" charset="0"/>
              </a:rPr>
              <a:t>Zentrum für Militärgeschichte und Sozialwissenschaften der Bundeswehr</a:t>
            </a:r>
          </a:p>
        </p:txBody>
      </p:sp>
      <p:sp>
        <p:nvSpPr>
          <p:cNvPr id="1033" name="Text Box 46"/>
          <p:cNvSpPr txBox="1">
            <a:spLocks noChangeArrowheads="1"/>
          </p:cNvSpPr>
          <p:nvPr/>
        </p:nvSpPr>
        <p:spPr bwMode="auto">
          <a:xfrm>
            <a:off x="8699500" y="6611938"/>
            <a:ext cx="449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defRPr/>
            </a:pPr>
            <a:fld id="{1B3214A6-6225-4FA9-86FC-53A47F5D1134}" type="slidenum">
              <a:rPr lang="de-DE" sz="1000" b="1" smtClean="0">
                <a:solidFill>
                  <a:srgbClr val="000099"/>
                </a:solidFill>
                <a:latin typeface="Arial" charset="0"/>
              </a:rPr>
              <a:pPr eaLnBrk="1" hangingPunct="1">
                <a:defRPr/>
              </a:pPr>
              <a:t>‹Nr.›</a:t>
            </a:fld>
            <a:endParaRPr lang="de-DE" sz="1000" b="1" dirty="0">
              <a:solidFill>
                <a:srgbClr val="000099"/>
              </a:solidFill>
              <a:latin typeface="Arial" charset="0"/>
            </a:endParaRPr>
          </a:p>
        </p:txBody>
      </p:sp>
      <p:pic>
        <p:nvPicPr>
          <p:cNvPr id="2" name="Picture 10"/>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12025" y="60325"/>
            <a:ext cx="175260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eaLnBrk="1" fontAlgn="base" hangingPunct="1">
        <a:spcBef>
          <a:spcPct val="0"/>
        </a:spcBef>
        <a:spcAft>
          <a:spcPct val="0"/>
        </a:spcAft>
        <a:defRPr sz="2400" b="1">
          <a:solidFill>
            <a:schemeClr val="tx2"/>
          </a:solidFill>
          <a:latin typeface="Arial" charset="0"/>
        </a:defRPr>
      </a:lvl6pPr>
      <a:lvl7pPr marL="914400" algn="l" rtl="0" eaLnBrk="1" fontAlgn="base" hangingPunct="1">
        <a:spcBef>
          <a:spcPct val="0"/>
        </a:spcBef>
        <a:spcAft>
          <a:spcPct val="0"/>
        </a:spcAft>
        <a:defRPr sz="2400" b="1">
          <a:solidFill>
            <a:schemeClr val="tx2"/>
          </a:solidFill>
          <a:latin typeface="Arial" charset="0"/>
        </a:defRPr>
      </a:lvl7pPr>
      <a:lvl8pPr marL="1371600" algn="l" rtl="0" eaLnBrk="1" fontAlgn="base" hangingPunct="1">
        <a:spcBef>
          <a:spcPct val="0"/>
        </a:spcBef>
        <a:spcAft>
          <a:spcPct val="0"/>
        </a:spcAft>
        <a:defRPr sz="2400" b="1">
          <a:solidFill>
            <a:schemeClr val="tx2"/>
          </a:solidFill>
          <a:latin typeface="Arial" charset="0"/>
        </a:defRPr>
      </a:lvl8pPr>
      <a:lvl9pPr marL="1828800" algn="l" rtl="0" eaLnBrk="1" fontAlgn="base" hangingPunct="1">
        <a:spcBef>
          <a:spcPct val="0"/>
        </a:spcBef>
        <a:spcAft>
          <a:spcPct val="0"/>
        </a:spcAft>
        <a:defRPr sz="2400" b="1">
          <a:solidFill>
            <a:schemeClr val="tx2"/>
          </a:solidFill>
          <a:latin typeface="Arial" charset="0"/>
        </a:defRPr>
      </a:lvl9pPr>
    </p:titleStyle>
    <p:bodyStyle>
      <a:lvl1pPr marL="241300" indent="-241300" algn="l" rtl="0" eaLnBrk="0" fontAlgn="base" hangingPunct="0">
        <a:spcBef>
          <a:spcPct val="20000"/>
        </a:spcBef>
        <a:spcAft>
          <a:spcPct val="0"/>
        </a:spcAft>
        <a:buChar char="•"/>
        <a:defRPr sz="2400">
          <a:solidFill>
            <a:schemeClr val="tx1"/>
          </a:solidFill>
          <a:latin typeface="+mn-lt"/>
          <a:ea typeface="+mn-ea"/>
          <a:cs typeface="+mn-cs"/>
        </a:defRPr>
      </a:lvl1pPr>
      <a:lvl2pPr marL="665163" indent="-187325" algn="l" rtl="0" eaLnBrk="0" fontAlgn="base" hangingPunct="0">
        <a:spcBef>
          <a:spcPct val="20000"/>
        </a:spcBef>
        <a:spcAft>
          <a:spcPct val="0"/>
        </a:spcAft>
        <a:buChar char="•"/>
        <a:defRPr sz="2200">
          <a:solidFill>
            <a:schemeClr val="tx1"/>
          </a:solidFill>
          <a:latin typeface="+mn-lt"/>
        </a:defRPr>
      </a:lvl2pPr>
      <a:lvl3pPr marL="1044575" indent="-188913" algn="l" rtl="0" eaLnBrk="0" fontAlgn="base" hangingPunct="0">
        <a:spcBef>
          <a:spcPct val="20000"/>
        </a:spcBef>
        <a:spcAft>
          <a:spcPct val="0"/>
        </a:spcAft>
        <a:buChar char="•"/>
        <a:defRPr sz="2000">
          <a:solidFill>
            <a:schemeClr val="tx1"/>
          </a:solidFill>
          <a:latin typeface="+mn-lt"/>
        </a:defRPr>
      </a:lvl3pPr>
      <a:lvl4pPr marL="1419225" indent="-184150" algn="l" rtl="0" eaLnBrk="0" fontAlgn="base" hangingPunct="0">
        <a:spcBef>
          <a:spcPct val="20000"/>
        </a:spcBef>
        <a:spcAft>
          <a:spcPct val="0"/>
        </a:spcAft>
        <a:buChar char="•"/>
        <a:defRPr>
          <a:solidFill>
            <a:schemeClr val="tx1"/>
          </a:solidFill>
          <a:latin typeface="+mn-lt"/>
        </a:defRPr>
      </a:lvl4pPr>
      <a:lvl5pPr marL="2938463" indent="-228600" algn="l" rtl="0" eaLnBrk="0" fontAlgn="base" hangingPunct="0">
        <a:spcBef>
          <a:spcPct val="20000"/>
        </a:spcBef>
        <a:spcAft>
          <a:spcPct val="0"/>
        </a:spcAft>
        <a:buChar char="»"/>
        <a:defRPr sz="1400">
          <a:solidFill>
            <a:schemeClr val="tx1"/>
          </a:solidFill>
          <a:latin typeface="+mn-lt"/>
        </a:defRPr>
      </a:lvl5pPr>
      <a:lvl6pPr marL="3395663" indent="-228600" algn="l" rtl="0" eaLnBrk="1" fontAlgn="base" hangingPunct="1">
        <a:spcBef>
          <a:spcPct val="20000"/>
        </a:spcBef>
        <a:spcAft>
          <a:spcPct val="0"/>
        </a:spcAft>
        <a:buChar char="»"/>
        <a:defRPr sz="1400">
          <a:solidFill>
            <a:schemeClr val="tx1"/>
          </a:solidFill>
          <a:latin typeface="+mn-lt"/>
        </a:defRPr>
      </a:lvl6pPr>
      <a:lvl7pPr marL="3852863" indent="-228600" algn="l" rtl="0" eaLnBrk="1" fontAlgn="base" hangingPunct="1">
        <a:spcBef>
          <a:spcPct val="20000"/>
        </a:spcBef>
        <a:spcAft>
          <a:spcPct val="0"/>
        </a:spcAft>
        <a:buChar char="»"/>
        <a:defRPr sz="1400">
          <a:solidFill>
            <a:schemeClr val="tx1"/>
          </a:solidFill>
          <a:latin typeface="+mn-lt"/>
        </a:defRPr>
      </a:lvl7pPr>
      <a:lvl8pPr marL="4310063" indent="-228600" algn="l" rtl="0" eaLnBrk="1" fontAlgn="base" hangingPunct="1">
        <a:spcBef>
          <a:spcPct val="20000"/>
        </a:spcBef>
        <a:spcAft>
          <a:spcPct val="0"/>
        </a:spcAft>
        <a:buChar char="»"/>
        <a:defRPr sz="1400">
          <a:solidFill>
            <a:schemeClr val="tx1"/>
          </a:solidFill>
          <a:latin typeface="+mn-lt"/>
        </a:defRPr>
      </a:lvl8pPr>
      <a:lvl9pPr marL="4767263" indent="-228600" algn="l" rtl="0" eaLnBrk="1" fontAlgn="base" hangingPunct="1">
        <a:spcBef>
          <a:spcPct val="20000"/>
        </a:spcBef>
        <a:spcAft>
          <a:spcPct val="0"/>
        </a:spcAft>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2A0E238-997F-49A1-9436-47FCF5A90E50}"/>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EC5745F7-79E8-416A-8F4A-F5DAC97EF957}"/>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D6C7C60-420C-4A6B-AFD3-546548A262A9}"/>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2064E3-2DE1-4E21-80A3-34C2865DDAF6}" type="datetimeFigureOut">
              <a:rPr lang="de-DE" smtClean="0"/>
              <a:t>03.04.2024</a:t>
            </a:fld>
            <a:endParaRPr lang="de-DE"/>
          </a:p>
        </p:txBody>
      </p:sp>
      <p:sp>
        <p:nvSpPr>
          <p:cNvPr id="5" name="Fußzeilenplatzhalter 4">
            <a:extLst>
              <a:ext uri="{FF2B5EF4-FFF2-40B4-BE49-F238E27FC236}">
                <a16:creationId xmlns:a16="http://schemas.microsoft.com/office/drawing/2014/main" id="{DF7AE111-ECBC-40EF-822D-B6F62D9CC52A}"/>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90DC5075-E3D4-4D71-97C9-A40954011714}"/>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B9735B-AD34-4E14-ADBE-F648147E6E9B}" type="slidenum">
              <a:rPr lang="de-DE" smtClean="0"/>
              <a:t>‹Nr.›</a:t>
            </a:fld>
            <a:endParaRPr lang="de-DE"/>
          </a:p>
        </p:txBody>
      </p:sp>
    </p:spTree>
    <p:extLst>
      <p:ext uri="{BB962C8B-B14F-4D97-AF65-F5344CB8AC3E}">
        <p14:creationId xmlns:p14="http://schemas.microsoft.com/office/powerpoint/2010/main" val="8113861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23528" y="1484784"/>
            <a:ext cx="8424936" cy="2334120"/>
          </a:xfrm>
        </p:spPr>
        <p:txBody>
          <a:bodyPr/>
          <a:lstStyle/>
          <a:p>
            <a:pPr algn="r">
              <a:lnSpc>
                <a:spcPct val="150000"/>
              </a:lnSpc>
            </a:pPr>
            <a:r>
              <a:rPr lang="de-DE" dirty="0"/>
              <a:t>Wie attraktiv ist die Bundeswehr als Arbeitgeber – </a:t>
            </a:r>
            <a:br>
              <a:rPr lang="de-DE" dirty="0"/>
            </a:br>
            <a:r>
              <a:rPr lang="de-DE" dirty="0"/>
              <a:t>Binnen- und Außenperspektive im Vergleich</a:t>
            </a:r>
          </a:p>
        </p:txBody>
      </p:sp>
      <p:sp>
        <p:nvSpPr>
          <p:cNvPr id="3" name="Untertitel 2"/>
          <p:cNvSpPr>
            <a:spLocks noGrp="1"/>
          </p:cNvSpPr>
          <p:nvPr>
            <p:ph type="subTitle" idx="1"/>
          </p:nvPr>
        </p:nvSpPr>
        <p:spPr>
          <a:xfrm>
            <a:off x="1547529" y="4077072"/>
            <a:ext cx="7200935" cy="2058367"/>
          </a:xfrm>
        </p:spPr>
        <p:txBody>
          <a:bodyPr/>
          <a:lstStyle/>
          <a:p>
            <a:pPr algn="r"/>
            <a:endParaRPr lang="de-DE" sz="1600" b="1" dirty="0"/>
          </a:p>
          <a:p>
            <a:pPr algn="r"/>
            <a:r>
              <a:rPr lang="de-DE" sz="1600" b="1" dirty="0"/>
              <a:t>3. Mannheimer Forum für Personalmanagement</a:t>
            </a:r>
          </a:p>
          <a:p>
            <a:pPr algn="r"/>
            <a:endParaRPr lang="de-DE" sz="1600" b="1" dirty="0"/>
          </a:p>
          <a:p>
            <a:pPr algn="r"/>
            <a:r>
              <a:rPr lang="de-DE" sz="1600" b="1" dirty="0"/>
              <a:t>25.04.2024</a:t>
            </a:r>
          </a:p>
          <a:p>
            <a:pPr algn="r"/>
            <a:endParaRPr lang="de-DE" sz="1600" b="1" dirty="0"/>
          </a:p>
          <a:p>
            <a:pPr algn="r"/>
            <a:r>
              <a:rPr lang="de-DE" sz="1600" b="1" dirty="0"/>
              <a:t>Dr. Gregor Richter</a:t>
            </a:r>
            <a:br>
              <a:rPr lang="de-DE" sz="1600" dirty="0"/>
            </a:br>
            <a:endParaRPr lang="de-DE" sz="1600" dirty="0"/>
          </a:p>
        </p:txBody>
      </p:sp>
    </p:spTree>
    <p:extLst>
      <p:ext uri="{BB962C8B-B14F-4D97-AF65-F5344CB8AC3E}">
        <p14:creationId xmlns:p14="http://schemas.microsoft.com/office/powerpoint/2010/main" val="12368995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CB84CDED-B2A6-4283-9024-5FD8646D7C8A}"/>
              </a:ext>
            </a:extLst>
          </p:cNvPr>
          <p:cNvGraphicFramePr>
            <a:graphicFrameLocks noGrp="1"/>
          </p:cNvGraphicFramePr>
          <p:nvPr>
            <p:extLst>
              <p:ext uri="{D42A27DB-BD31-4B8C-83A1-F6EECF244321}">
                <p14:modId xmlns:p14="http://schemas.microsoft.com/office/powerpoint/2010/main" val="54163814"/>
              </p:ext>
            </p:extLst>
          </p:nvPr>
        </p:nvGraphicFramePr>
        <p:xfrm>
          <a:off x="281123" y="980728"/>
          <a:ext cx="8524875" cy="4744628"/>
        </p:xfrm>
        <a:graphic>
          <a:graphicData uri="http://schemas.openxmlformats.org/drawingml/2006/table">
            <a:tbl>
              <a:tblPr>
                <a:tableStyleId>{5C22544A-7EE6-4342-B048-85BDC9FD1C3A}</a:tableStyleId>
              </a:tblPr>
              <a:tblGrid>
                <a:gridCol w="3672516">
                  <a:extLst>
                    <a:ext uri="{9D8B030D-6E8A-4147-A177-3AD203B41FA5}">
                      <a16:colId xmlns:a16="http://schemas.microsoft.com/office/drawing/2014/main" val="3168193542"/>
                    </a:ext>
                  </a:extLst>
                </a:gridCol>
                <a:gridCol w="1541297">
                  <a:extLst>
                    <a:ext uri="{9D8B030D-6E8A-4147-A177-3AD203B41FA5}">
                      <a16:colId xmlns:a16="http://schemas.microsoft.com/office/drawing/2014/main" val="753875422"/>
                    </a:ext>
                  </a:extLst>
                </a:gridCol>
                <a:gridCol w="1653826">
                  <a:extLst>
                    <a:ext uri="{9D8B030D-6E8A-4147-A177-3AD203B41FA5}">
                      <a16:colId xmlns:a16="http://schemas.microsoft.com/office/drawing/2014/main" val="1357112098"/>
                    </a:ext>
                  </a:extLst>
                </a:gridCol>
                <a:gridCol w="1657236">
                  <a:extLst>
                    <a:ext uri="{9D8B030D-6E8A-4147-A177-3AD203B41FA5}">
                      <a16:colId xmlns:a16="http://schemas.microsoft.com/office/drawing/2014/main" val="3188792846"/>
                    </a:ext>
                  </a:extLst>
                </a:gridCol>
              </a:tblGrid>
              <a:tr h="260225">
                <a:tc gridSpan="4">
                  <a:txBody>
                    <a:bodyPr/>
                    <a:lstStyle/>
                    <a:p>
                      <a:pPr marL="71755" marR="71755">
                        <a:spcBef>
                          <a:spcPts val="200"/>
                        </a:spcBef>
                        <a:spcAft>
                          <a:spcPts val="200"/>
                        </a:spcAft>
                        <a:tabLst>
                          <a:tab pos="323850" algn="l"/>
                          <a:tab pos="342265" algn="l"/>
                        </a:tabLst>
                      </a:pPr>
                      <a:r>
                        <a:rPr lang="de-DE" sz="1000" dirty="0">
                          <a:effectLst/>
                        </a:rPr>
                        <a:t>„Wie attraktiv ist der Arbeitgeber Bundeswehr für Sie selbst?“</a:t>
                      </a:r>
                      <a:endParaRPr lang="de-DE" sz="1000" dirty="0">
                        <a:effectLst/>
                        <a:latin typeface="Arial" panose="020B0604020202020204" pitchFamily="34" charset="0"/>
                        <a:ea typeface="Times New Roman" panose="02020603050405020304" pitchFamily="18" charset="0"/>
                      </a:endParaRPr>
                    </a:p>
                  </a:txBody>
                  <a:tcPr marL="0" marR="0" marT="0" marB="0" anchor="ct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85647048"/>
                  </a:ext>
                </a:extLst>
              </a:tr>
              <a:tr h="366732">
                <a:tc>
                  <a:txBody>
                    <a:bodyPr/>
                    <a:lstStyle/>
                    <a:p>
                      <a:pPr>
                        <a:lnSpc>
                          <a:spcPct val="130000"/>
                        </a:lnSpc>
                        <a:spcBef>
                          <a:spcPts val="200"/>
                        </a:spcBef>
                        <a:spcAft>
                          <a:spcPts val="200"/>
                        </a:spcAft>
                      </a:pPr>
                      <a:r>
                        <a:rPr lang="de-DE" sz="1000" dirty="0">
                          <a:effectLst/>
                        </a:rPr>
                        <a:t> </a:t>
                      </a:r>
                      <a:endParaRPr lang="de-DE" sz="1600" dirty="0">
                        <a:effectLst/>
                        <a:latin typeface="Times New Roman" panose="02020603050405020304" pitchFamily="18" charset="0"/>
                        <a:ea typeface="Times New Roman" panose="02020603050405020304" pitchFamily="18" charset="0"/>
                      </a:endParaRPr>
                    </a:p>
                  </a:txBody>
                  <a:tcPr marL="0" marR="0" marT="0" marB="0" anchor="b"/>
                </a:tc>
                <a:tc>
                  <a:txBody>
                    <a:bodyPr/>
                    <a:lstStyle/>
                    <a:p>
                      <a:pPr marL="71755" marR="71755" algn="ctr">
                        <a:spcBef>
                          <a:spcPts val="200"/>
                        </a:spcBef>
                        <a:spcAft>
                          <a:spcPts val="200"/>
                        </a:spcAft>
                        <a:tabLst>
                          <a:tab pos="323850" algn="l"/>
                          <a:tab pos="342265" algn="l"/>
                        </a:tabLst>
                      </a:pPr>
                      <a:r>
                        <a:rPr lang="de-DE" sz="1000">
                          <a:effectLst/>
                        </a:rPr>
                        <a:t>Attraktiv</a:t>
                      </a:r>
                      <a:r>
                        <a:rPr lang="de-DE" sz="1000" baseline="30000">
                          <a:effectLst/>
                        </a:rPr>
                        <a:t>1</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71755" marR="71755" algn="ctr">
                        <a:spcBef>
                          <a:spcPts val="200"/>
                        </a:spcBef>
                        <a:spcAft>
                          <a:spcPts val="200"/>
                        </a:spcAft>
                        <a:tabLst>
                          <a:tab pos="323850" algn="l"/>
                          <a:tab pos="342265" algn="l"/>
                        </a:tabLst>
                      </a:pPr>
                      <a:r>
                        <a:rPr lang="de-DE" sz="1000">
                          <a:effectLst/>
                        </a:rPr>
                        <a:t>Unattraktiv</a:t>
                      </a:r>
                      <a:r>
                        <a:rPr lang="de-DE" sz="1000" baseline="30000">
                          <a:effectLst/>
                        </a:rPr>
                        <a:t>2</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71755" marR="71755" algn="ctr">
                        <a:spcBef>
                          <a:spcPts val="200"/>
                        </a:spcBef>
                        <a:spcAft>
                          <a:spcPts val="200"/>
                        </a:spcAft>
                        <a:tabLst>
                          <a:tab pos="323850" algn="l"/>
                          <a:tab pos="342265" algn="l"/>
                        </a:tabLst>
                      </a:pPr>
                      <a:r>
                        <a:rPr lang="de-DE" sz="1000">
                          <a:effectLst/>
                        </a:rPr>
                        <a:t>Weiß nicht/</a:t>
                      </a:r>
                    </a:p>
                    <a:p>
                      <a:pPr marL="71755" marR="71755" algn="ctr">
                        <a:spcBef>
                          <a:spcPts val="200"/>
                        </a:spcBef>
                        <a:spcAft>
                          <a:spcPts val="200"/>
                        </a:spcAft>
                        <a:tabLst>
                          <a:tab pos="323850" algn="l"/>
                          <a:tab pos="342265" algn="l"/>
                        </a:tabLst>
                      </a:pPr>
                      <a:r>
                        <a:rPr lang="de-DE" sz="1000">
                          <a:effectLst/>
                        </a:rPr>
                        <a:t>Keine Antwort</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1593177035"/>
                  </a:ext>
                </a:extLst>
              </a:tr>
              <a:tr h="211241">
                <a:tc>
                  <a:txBody>
                    <a:bodyPr/>
                    <a:lstStyle/>
                    <a:p>
                      <a:pPr marL="90170" marR="82550">
                        <a:spcBef>
                          <a:spcPts val="200"/>
                        </a:spcBef>
                        <a:spcAft>
                          <a:spcPts val="200"/>
                        </a:spcAft>
                      </a:pPr>
                      <a:r>
                        <a:rPr lang="de-DE" sz="1000" dirty="0">
                          <a:effectLst/>
                        </a:rPr>
                        <a:t>Insgesamt</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33</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63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803498507"/>
                  </a:ext>
                </a:extLst>
              </a:tr>
              <a:tr h="177565">
                <a:tc>
                  <a:txBody>
                    <a:bodyPr/>
                    <a:lstStyle/>
                    <a:p>
                      <a:pPr marL="90170" marR="82550">
                        <a:spcBef>
                          <a:spcPts val="600"/>
                        </a:spcBef>
                        <a:spcAft>
                          <a:spcPts val="200"/>
                        </a:spcAft>
                      </a:pPr>
                      <a:r>
                        <a:rPr lang="de-DE" sz="1000" dirty="0">
                          <a:effectLst/>
                        </a:rPr>
                        <a:t>Geschlecht </a:t>
                      </a:r>
                      <a:r>
                        <a:rPr lang="de-DE" sz="1000" dirty="0">
                          <a:effectLst/>
                          <a:highlight>
                            <a:srgbClr val="FFFF00"/>
                          </a:highlight>
                        </a:rPr>
                        <a:t>***</a:t>
                      </a:r>
                      <a:endParaRPr lang="de-DE" sz="1000" dirty="0">
                        <a:effectLst/>
                        <a:highlight>
                          <a:srgbClr val="FFFF00"/>
                        </a:highligh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3502876452"/>
                  </a:ext>
                </a:extLst>
              </a:tr>
              <a:tr h="177565">
                <a:tc>
                  <a:txBody>
                    <a:bodyPr/>
                    <a:lstStyle/>
                    <a:p>
                      <a:pPr marL="180340" marR="82550">
                        <a:spcBef>
                          <a:spcPts val="200"/>
                        </a:spcBef>
                        <a:spcAft>
                          <a:spcPts val="200"/>
                        </a:spcAft>
                      </a:pPr>
                      <a:r>
                        <a:rPr lang="de-DE" sz="1000" dirty="0">
                          <a:effectLst/>
                        </a:rPr>
                        <a:t>Männer</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42</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54</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17771091"/>
                  </a:ext>
                </a:extLst>
              </a:tr>
              <a:tr h="177565">
                <a:tc>
                  <a:txBody>
                    <a:bodyPr/>
                    <a:lstStyle/>
                    <a:p>
                      <a:pPr marL="180340" marR="82550">
                        <a:spcBef>
                          <a:spcPts val="200"/>
                        </a:spcBef>
                        <a:spcAft>
                          <a:spcPts val="200"/>
                        </a:spcAft>
                      </a:pPr>
                      <a:r>
                        <a:rPr lang="de-DE" sz="1000" dirty="0">
                          <a:effectLst/>
                        </a:rPr>
                        <a:t>Frauen</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24</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72</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5</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1169988216"/>
                  </a:ext>
                </a:extLst>
              </a:tr>
              <a:tr h="177565">
                <a:tc>
                  <a:txBody>
                    <a:bodyPr/>
                    <a:lstStyle/>
                    <a:p>
                      <a:pPr marL="90170" marR="82550">
                        <a:spcBef>
                          <a:spcPts val="600"/>
                        </a:spcBef>
                        <a:spcAft>
                          <a:spcPts val="200"/>
                        </a:spcAft>
                      </a:pPr>
                      <a:r>
                        <a:rPr lang="de-DE" sz="1000" dirty="0">
                          <a:effectLst/>
                        </a:rPr>
                        <a:t>Alter </a:t>
                      </a:r>
                      <a:r>
                        <a:rPr lang="de-DE" sz="1000" baseline="30000" dirty="0" err="1">
                          <a:effectLst/>
                        </a:rPr>
                        <a:t>n.s</a:t>
                      </a:r>
                      <a:r>
                        <a:rPr lang="de-DE" sz="1000" baseline="30000" dirty="0">
                          <a:effectLst/>
                        </a:rPr>
                        <a:t>.</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391679719"/>
                  </a:ext>
                </a:extLst>
              </a:tr>
              <a:tr h="177565">
                <a:tc>
                  <a:txBody>
                    <a:bodyPr/>
                    <a:lstStyle/>
                    <a:p>
                      <a:pPr marL="180340" marR="82550">
                        <a:spcBef>
                          <a:spcPts val="200"/>
                        </a:spcBef>
                        <a:spcAft>
                          <a:spcPts val="200"/>
                        </a:spcAft>
                      </a:pPr>
                      <a:r>
                        <a:rPr lang="de-DE" sz="1000" dirty="0">
                          <a:effectLst/>
                        </a:rPr>
                        <a:t>16 bis 29 Jahre</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32</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64</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5</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1345562334"/>
                  </a:ext>
                </a:extLst>
              </a:tr>
              <a:tr h="177565">
                <a:tc>
                  <a:txBody>
                    <a:bodyPr/>
                    <a:lstStyle/>
                    <a:p>
                      <a:pPr marL="180340" marR="82550">
                        <a:spcBef>
                          <a:spcPts val="200"/>
                        </a:spcBef>
                        <a:spcAft>
                          <a:spcPts val="200"/>
                        </a:spcAft>
                      </a:pPr>
                      <a:r>
                        <a:rPr lang="de-DE" sz="1000" dirty="0">
                          <a:effectLst/>
                        </a:rPr>
                        <a:t>30 bis 49 Jahre</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34</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62</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825950335"/>
                  </a:ext>
                </a:extLst>
              </a:tr>
              <a:tr h="177565">
                <a:tc>
                  <a:txBody>
                    <a:bodyPr/>
                    <a:lstStyle/>
                    <a:p>
                      <a:pPr marL="90170" marR="82550">
                        <a:spcBef>
                          <a:spcPts val="600"/>
                        </a:spcBef>
                        <a:spcAft>
                          <a:spcPts val="200"/>
                        </a:spcAft>
                      </a:pPr>
                      <a:r>
                        <a:rPr lang="de-DE" sz="1000" dirty="0">
                          <a:effectLst/>
                        </a:rPr>
                        <a:t>Bildungsniveau </a:t>
                      </a:r>
                      <a:r>
                        <a:rPr lang="de-DE" sz="1000" baseline="30000" dirty="0" err="1">
                          <a:effectLst/>
                        </a:rPr>
                        <a:t>n.s</a:t>
                      </a:r>
                      <a:r>
                        <a:rPr lang="de-DE" sz="1000" baseline="30000" dirty="0">
                          <a:effectLst/>
                        </a:rPr>
                        <a:t>.</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1981004491"/>
                  </a:ext>
                </a:extLst>
              </a:tr>
              <a:tr h="177565">
                <a:tc>
                  <a:txBody>
                    <a:bodyPr/>
                    <a:lstStyle/>
                    <a:p>
                      <a:pPr marL="180340" marR="82550">
                        <a:spcBef>
                          <a:spcPts val="200"/>
                        </a:spcBef>
                        <a:spcAft>
                          <a:spcPts val="200"/>
                        </a:spcAft>
                      </a:pPr>
                      <a:r>
                        <a:rPr lang="de-DE" sz="1000" dirty="0">
                          <a:effectLst/>
                        </a:rPr>
                        <a:t>Hochschul- bzw. Fachhochschulreife</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62</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5</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347498757"/>
                  </a:ext>
                </a:extLst>
              </a:tr>
              <a:tr h="177565">
                <a:tc>
                  <a:txBody>
                    <a:bodyPr/>
                    <a:lstStyle/>
                    <a:p>
                      <a:pPr marL="180340" marR="82550">
                        <a:spcBef>
                          <a:spcPts val="200"/>
                        </a:spcBef>
                        <a:spcAft>
                          <a:spcPts val="200"/>
                        </a:spcAft>
                      </a:pPr>
                      <a:r>
                        <a:rPr lang="de-DE" sz="1000" dirty="0">
                          <a:effectLst/>
                        </a:rPr>
                        <a:t>Realschulabschluss</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31</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64</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1472572509"/>
                  </a:ext>
                </a:extLst>
              </a:tr>
              <a:tr h="177565">
                <a:tc>
                  <a:txBody>
                    <a:bodyPr/>
                    <a:lstStyle/>
                    <a:p>
                      <a:pPr marL="180340" marR="82550">
                        <a:spcBef>
                          <a:spcPts val="200"/>
                        </a:spcBef>
                        <a:spcAft>
                          <a:spcPts val="200"/>
                        </a:spcAft>
                      </a:pPr>
                      <a:r>
                        <a:rPr lang="de-DE" sz="1000" dirty="0">
                          <a:effectLst/>
                        </a:rPr>
                        <a:t>Hauptschulabschluss</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38</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58</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5</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3036615811"/>
                  </a:ext>
                </a:extLst>
              </a:tr>
              <a:tr h="177565">
                <a:tc>
                  <a:txBody>
                    <a:bodyPr/>
                    <a:lstStyle/>
                    <a:p>
                      <a:pPr marL="90170" marR="82550">
                        <a:spcBef>
                          <a:spcPts val="600"/>
                        </a:spcBef>
                        <a:spcAft>
                          <a:spcPts val="200"/>
                        </a:spcAft>
                      </a:pPr>
                      <a:r>
                        <a:rPr lang="de-DE" sz="1000" dirty="0">
                          <a:effectLst/>
                        </a:rPr>
                        <a:t>Haushaltsnettoeinkommen pro Monat </a:t>
                      </a:r>
                      <a:r>
                        <a:rPr lang="de-DE" sz="1000" baseline="30000" dirty="0" err="1">
                          <a:effectLst/>
                        </a:rPr>
                        <a:t>n.s</a:t>
                      </a:r>
                      <a:r>
                        <a:rPr lang="de-DE" sz="1000" baseline="30000" dirty="0">
                          <a:effectLst/>
                        </a:rPr>
                        <a:t>.</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2402167704"/>
                  </a:ext>
                </a:extLst>
              </a:tr>
              <a:tr h="177565">
                <a:tc>
                  <a:txBody>
                    <a:bodyPr/>
                    <a:lstStyle/>
                    <a:p>
                      <a:pPr marL="180340" marR="82550">
                        <a:spcBef>
                          <a:spcPts val="200"/>
                        </a:spcBef>
                        <a:spcAft>
                          <a:spcPts val="200"/>
                        </a:spcAft>
                      </a:pPr>
                      <a:r>
                        <a:rPr lang="de-DE" sz="1000" dirty="0">
                          <a:effectLst/>
                        </a:rPr>
                        <a:t>4.001 Euro und mehr</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64</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925763564"/>
                  </a:ext>
                </a:extLst>
              </a:tr>
              <a:tr h="177565">
                <a:tc>
                  <a:txBody>
                    <a:bodyPr/>
                    <a:lstStyle/>
                    <a:p>
                      <a:pPr marL="180340" marR="82550">
                        <a:spcBef>
                          <a:spcPts val="200"/>
                        </a:spcBef>
                        <a:spcAft>
                          <a:spcPts val="200"/>
                        </a:spcAft>
                      </a:pPr>
                      <a:r>
                        <a:rPr lang="de-DE" sz="1000" dirty="0">
                          <a:effectLst/>
                        </a:rPr>
                        <a:t>2.001 bis 4.000 Euro</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35</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61</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359890856"/>
                  </a:ext>
                </a:extLst>
              </a:tr>
              <a:tr h="177565">
                <a:tc>
                  <a:txBody>
                    <a:bodyPr/>
                    <a:lstStyle/>
                    <a:p>
                      <a:pPr marL="180340" marR="82550">
                        <a:spcBef>
                          <a:spcPts val="200"/>
                        </a:spcBef>
                        <a:spcAft>
                          <a:spcPts val="200"/>
                        </a:spcAft>
                      </a:pPr>
                      <a:r>
                        <a:rPr lang="de-DE" sz="1000" dirty="0">
                          <a:effectLst/>
                        </a:rPr>
                        <a:t>Bis 2.000 Euro</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25</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65</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10</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573238748"/>
                  </a:ext>
                </a:extLst>
              </a:tr>
              <a:tr h="177565">
                <a:tc>
                  <a:txBody>
                    <a:bodyPr/>
                    <a:lstStyle/>
                    <a:p>
                      <a:pPr marL="90170" marR="82550">
                        <a:spcBef>
                          <a:spcPts val="600"/>
                        </a:spcBef>
                        <a:spcAft>
                          <a:spcPts val="200"/>
                        </a:spcAft>
                      </a:pPr>
                      <a:r>
                        <a:rPr lang="de-DE" sz="1000" dirty="0">
                          <a:effectLst/>
                        </a:rPr>
                        <a:t>Region </a:t>
                      </a:r>
                      <a:r>
                        <a:rPr lang="de-DE" sz="1000" dirty="0">
                          <a:effectLst/>
                          <a:highlight>
                            <a:srgbClr val="FFFF00"/>
                          </a:highlight>
                        </a:rPr>
                        <a:t>*</a:t>
                      </a:r>
                      <a:endParaRPr lang="de-DE" sz="1000" dirty="0">
                        <a:effectLst/>
                        <a:highlight>
                          <a:srgbClr val="FFFF00"/>
                        </a:highligh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154877489"/>
                  </a:ext>
                </a:extLst>
              </a:tr>
              <a:tr h="177565">
                <a:tc>
                  <a:txBody>
                    <a:bodyPr/>
                    <a:lstStyle/>
                    <a:p>
                      <a:pPr marL="180340" marR="82550">
                        <a:spcBef>
                          <a:spcPts val="200"/>
                        </a:spcBef>
                        <a:spcAft>
                          <a:spcPts val="200"/>
                        </a:spcAft>
                      </a:pPr>
                      <a:r>
                        <a:rPr lang="de-DE" sz="1000" dirty="0">
                          <a:effectLst/>
                        </a:rPr>
                        <a:t>Norddeutschland (SH, HH, HB, NI)</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42</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57</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1</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3247046163"/>
                  </a:ext>
                </a:extLst>
              </a:tr>
              <a:tr h="177565">
                <a:tc>
                  <a:txBody>
                    <a:bodyPr/>
                    <a:lstStyle/>
                    <a:p>
                      <a:pPr marL="180340" marR="82550">
                        <a:spcBef>
                          <a:spcPts val="200"/>
                        </a:spcBef>
                        <a:spcAft>
                          <a:spcPts val="200"/>
                        </a:spcAft>
                      </a:pPr>
                      <a:r>
                        <a:rPr lang="de-DE" sz="1000" dirty="0">
                          <a:effectLst/>
                        </a:rPr>
                        <a:t>Ostdeutschland (MV, BB, BE, ST, SN, TH)</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63</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4</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195198734"/>
                  </a:ext>
                </a:extLst>
              </a:tr>
              <a:tr h="177565">
                <a:tc>
                  <a:txBody>
                    <a:bodyPr/>
                    <a:lstStyle/>
                    <a:p>
                      <a:pPr marL="180340" marR="82550">
                        <a:spcBef>
                          <a:spcPts val="200"/>
                        </a:spcBef>
                        <a:spcAft>
                          <a:spcPts val="200"/>
                        </a:spcAft>
                      </a:pPr>
                      <a:r>
                        <a:rPr lang="de-DE" sz="1000" dirty="0">
                          <a:effectLst/>
                        </a:rPr>
                        <a:t>Süddeutschland (BW, BY)</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26</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66</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8</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639588521"/>
                  </a:ext>
                </a:extLst>
              </a:tr>
              <a:tr h="177565">
                <a:tc>
                  <a:txBody>
                    <a:bodyPr/>
                    <a:lstStyle/>
                    <a:p>
                      <a:pPr marL="180340" marR="82550">
                        <a:spcBef>
                          <a:spcPts val="200"/>
                        </a:spcBef>
                        <a:spcAft>
                          <a:spcPts val="200"/>
                        </a:spcAft>
                      </a:pPr>
                      <a:r>
                        <a:rPr lang="de-DE" sz="1000" dirty="0">
                          <a:effectLst/>
                        </a:rPr>
                        <a:t>Westdeutschland (NW, RP, HE, SL)</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34</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63</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a:t>
                      </a:r>
                      <a:endParaRPr lang="de-DE" sz="100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369469460"/>
                  </a:ext>
                </a:extLst>
              </a:tr>
              <a:tr h="177565">
                <a:tc>
                  <a:txBody>
                    <a:bodyPr/>
                    <a:lstStyle/>
                    <a:p>
                      <a:pPr marL="90170" marR="82550">
                        <a:spcBef>
                          <a:spcPts val="600"/>
                        </a:spcBef>
                        <a:spcAft>
                          <a:spcPts val="200"/>
                        </a:spcAft>
                      </a:pPr>
                      <a:r>
                        <a:rPr lang="de-DE" sz="1000" dirty="0">
                          <a:effectLst/>
                        </a:rPr>
                        <a:t>Migrationshintergrund </a:t>
                      </a:r>
                      <a:r>
                        <a:rPr lang="de-DE" sz="1000" baseline="30000" dirty="0" err="1">
                          <a:effectLst/>
                        </a:rPr>
                        <a:t>n.s</a:t>
                      </a:r>
                      <a:r>
                        <a:rPr lang="de-DE" sz="1000" baseline="30000" dirty="0">
                          <a:effectLst/>
                        </a:rPr>
                        <a:t>.</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dirty="0">
                          <a:effectLst/>
                        </a:rPr>
                        <a:t> </a:t>
                      </a:r>
                      <a:endParaRPr lang="de-DE" sz="1000" dirty="0">
                        <a:effectLst/>
                        <a:latin typeface="Arial" panose="020B0604020202020204" pitchFamily="34" charset="0"/>
                        <a:ea typeface="Times New Roman" panose="02020603050405020304" pitchFamily="18" charset="0"/>
                      </a:endParaRPr>
                    </a:p>
                  </a:txBody>
                  <a:tcPr marL="0" marR="0" marT="0" marB="0" anchor="b"/>
                </a:tc>
                <a:tc>
                  <a:txBody>
                    <a:bodyPr/>
                    <a:lstStyle/>
                    <a:p>
                      <a:pPr marL="90170" marR="82550" algn="ctr">
                        <a:spcBef>
                          <a:spcPts val="200"/>
                        </a:spcBef>
                        <a:spcAft>
                          <a:spcPts val="200"/>
                        </a:spcAft>
                        <a:tabLst>
                          <a:tab pos="557530" algn="dec"/>
                        </a:tabLst>
                      </a:pPr>
                      <a:r>
                        <a:rPr lang="de-DE" sz="1000">
                          <a:effectLst/>
                        </a:rPr>
                        <a:t> </a:t>
                      </a:r>
                      <a:endParaRPr lang="de-DE" sz="1000">
                        <a:effectLst/>
                        <a:latin typeface="Arial" panose="020B0604020202020204" pitchFamily="34" charset="0"/>
                        <a:ea typeface="Times New Roman" panose="02020603050405020304" pitchFamily="18" charset="0"/>
                      </a:endParaRPr>
                    </a:p>
                  </a:txBody>
                  <a:tcPr marL="0" marR="0" marT="0" marB="0" anchor="b"/>
                </a:tc>
                <a:extLst>
                  <a:ext uri="{0D108BD9-81ED-4DB2-BD59-A6C34878D82A}">
                    <a16:rowId xmlns:a16="http://schemas.microsoft.com/office/drawing/2014/main" val="2763999441"/>
                  </a:ext>
                </a:extLst>
              </a:tr>
              <a:tr h="177565">
                <a:tc>
                  <a:txBody>
                    <a:bodyPr/>
                    <a:lstStyle/>
                    <a:p>
                      <a:pPr marL="180340" marR="82550">
                        <a:spcBef>
                          <a:spcPts val="200"/>
                        </a:spcBef>
                        <a:spcAft>
                          <a:spcPts val="200"/>
                        </a:spcAft>
                      </a:pPr>
                      <a:r>
                        <a:rPr lang="de-DE" sz="1000" dirty="0">
                          <a:effectLst/>
                        </a:rPr>
                        <a:t>Ja</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32</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61</a:t>
                      </a:r>
                      <a:endParaRPr lang="de-DE" sz="1000" dirty="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8</a:t>
                      </a:r>
                      <a:endParaRPr lang="de-DE" sz="1000" dirty="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2959975569"/>
                  </a:ext>
                </a:extLst>
              </a:tr>
              <a:tr h="177565">
                <a:tc>
                  <a:txBody>
                    <a:bodyPr/>
                    <a:lstStyle/>
                    <a:p>
                      <a:pPr marL="180340" marR="82550">
                        <a:spcBef>
                          <a:spcPts val="200"/>
                        </a:spcBef>
                        <a:spcAft>
                          <a:spcPts val="200"/>
                        </a:spcAft>
                      </a:pPr>
                      <a:r>
                        <a:rPr lang="de-DE" sz="1000">
                          <a:effectLst/>
                        </a:rPr>
                        <a:t>Nein</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33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a:effectLst/>
                        </a:rPr>
                        <a:t>63</a:t>
                      </a:r>
                      <a:endParaRPr lang="de-DE" sz="1000">
                        <a:effectLst/>
                        <a:latin typeface="Arial" panose="020B0604020202020204" pitchFamily="34" charset="0"/>
                        <a:ea typeface="Times New Roman" panose="02020603050405020304" pitchFamily="18" charset="0"/>
                      </a:endParaRPr>
                    </a:p>
                  </a:txBody>
                  <a:tcPr marL="0" marR="0" marT="0" marB="0" anchor="ctr"/>
                </a:tc>
                <a:tc>
                  <a:txBody>
                    <a:bodyPr/>
                    <a:lstStyle/>
                    <a:p>
                      <a:pPr marL="90170" marR="82550" algn="ctr">
                        <a:spcBef>
                          <a:spcPts val="200"/>
                        </a:spcBef>
                        <a:spcAft>
                          <a:spcPts val="200"/>
                        </a:spcAft>
                        <a:tabLst>
                          <a:tab pos="557530" algn="dec"/>
                        </a:tabLst>
                      </a:pPr>
                      <a:r>
                        <a:rPr lang="de-DE" sz="1000" dirty="0">
                          <a:effectLst/>
                        </a:rPr>
                        <a:t>4</a:t>
                      </a:r>
                      <a:endParaRPr lang="de-DE" sz="1000" dirty="0">
                        <a:effectLst/>
                        <a:latin typeface="Arial" panose="020B0604020202020204" pitchFamily="34" charset="0"/>
                        <a:ea typeface="Times New Roman" panose="02020603050405020304" pitchFamily="18" charset="0"/>
                      </a:endParaRPr>
                    </a:p>
                  </a:txBody>
                  <a:tcPr marL="0" marR="0" marT="0" marB="0" anchor="ctr"/>
                </a:tc>
                <a:extLst>
                  <a:ext uri="{0D108BD9-81ED-4DB2-BD59-A6C34878D82A}">
                    <a16:rowId xmlns:a16="http://schemas.microsoft.com/office/drawing/2014/main" val="3570860336"/>
                  </a:ext>
                </a:extLst>
              </a:tr>
            </a:tbl>
          </a:graphicData>
        </a:graphic>
      </p:graphicFrame>
      <p:sp>
        <p:nvSpPr>
          <p:cNvPr id="3" name="Rechteck 2">
            <a:extLst>
              <a:ext uri="{FF2B5EF4-FFF2-40B4-BE49-F238E27FC236}">
                <a16:creationId xmlns:a16="http://schemas.microsoft.com/office/drawing/2014/main" id="{AF032AA9-3116-4AF8-BFE8-1058DA604DA1}"/>
              </a:ext>
            </a:extLst>
          </p:cNvPr>
          <p:cNvSpPr/>
          <p:nvPr/>
        </p:nvSpPr>
        <p:spPr>
          <a:xfrm>
            <a:off x="292289" y="5806540"/>
            <a:ext cx="8524874" cy="707886"/>
          </a:xfrm>
          <a:prstGeom prst="rect">
            <a:avLst/>
          </a:prstGeom>
        </p:spPr>
        <p:txBody>
          <a:bodyPr wrap="square">
            <a:spAutoFit/>
          </a:bodyPr>
          <a:lstStyle/>
          <a:p>
            <a:r>
              <a:rPr lang="de-DE" sz="1000" dirty="0">
                <a:latin typeface="Arial" panose="020B0604020202020204" pitchFamily="34" charset="0"/>
                <a:cs typeface="Arial" panose="020B0604020202020204" pitchFamily="34" charset="0"/>
              </a:rPr>
              <a:t>Anmerkungen: Angaben in Prozent. 1) Anteile „Sehr attraktiv“ und „Eher attraktiv“ zusammengefasst; 2) Anteile „Überhaupt nicht attraktiv“ und „Eher nicht attraktiv“ zusammengefasst. Nicht alle Prozentangaben ergeben in der Summe 100, da die Einzelwerte gerundet wurden. Die Frage wurde nur Befragten unter 50 Jahren gestellt (n = 1.060). Analyseverfahren: Chi²-Unabhängigkeits-Test, Signifikanzniveau: *** p &lt; 0,001; ** p &lt; 0,01; * p &lt; 0,05; </a:t>
            </a:r>
            <a:r>
              <a:rPr lang="de-DE" sz="1000" dirty="0" err="1">
                <a:latin typeface="Arial" panose="020B0604020202020204" pitchFamily="34" charset="0"/>
                <a:cs typeface="Arial" panose="020B0604020202020204" pitchFamily="34" charset="0"/>
              </a:rPr>
              <a:t>n.s</a:t>
            </a:r>
            <a:r>
              <a:rPr lang="de-DE" sz="1000" dirty="0">
                <a:latin typeface="Arial" panose="020B0604020202020204" pitchFamily="34" charset="0"/>
                <a:cs typeface="Arial" panose="020B0604020202020204" pitchFamily="34" charset="0"/>
              </a:rPr>
              <a:t>. = nicht signifikant (p ≥ 0,05). </a:t>
            </a:r>
          </a:p>
        </p:txBody>
      </p:sp>
      <p:sp>
        <p:nvSpPr>
          <p:cNvPr id="4" name="Textfeld 3">
            <a:extLst>
              <a:ext uri="{FF2B5EF4-FFF2-40B4-BE49-F238E27FC236}">
                <a16:creationId xmlns:a16="http://schemas.microsoft.com/office/drawing/2014/main" id="{D692E2E2-D0C2-4D93-B77A-F349BE426F46}"/>
              </a:ext>
            </a:extLst>
          </p:cNvPr>
          <p:cNvSpPr txBox="1"/>
          <p:nvPr/>
        </p:nvSpPr>
        <p:spPr>
          <a:xfrm>
            <a:off x="179512" y="321623"/>
            <a:ext cx="6912768" cy="584775"/>
          </a:xfrm>
          <a:prstGeom prst="rect">
            <a:avLst/>
          </a:prstGeom>
          <a:noFill/>
        </p:spPr>
        <p:txBody>
          <a:bodyPr wrap="square" rtlCol="0">
            <a:spAutoFit/>
          </a:bodyPr>
          <a:lstStyle/>
          <a:p>
            <a:r>
              <a:rPr lang="de-DE" sz="1600" b="1" dirty="0">
                <a:latin typeface="+mn-lt"/>
              </a:rPr>
              <a:t>b) Attraktivität Arbeitgeber Bundeswehr für Befragte selbst:</a:t>
            </a:r>
          </a:p>
          <a:p>
            <a:r>
              <a:rPr lang="de-DE" sz="1600" b="1" dirty="0">
                <a:latin typeface="+mn-lt"/>
              </a:rPr>
              <a:t>Zielgruppe (unter 50 Jahre) nach sozialdemografischen Gruppen</a:t>
            </a:r>
          </a:p>
        </p:txBody>
      </p:sp>
    </p:spTree>
    <p:extLst>
      <p:ext uri="{BB962C8B-B14F-4D97-AF65-F5344CB8AC3E}">
        <p14:creationId xmlns:p14="http://schemas.microsoft.com/office/powerpoint/2010/main" val="1288428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86F70673-CB3B-4ECD-917E-B4C88115A362}"/>
              </a:ext>
            </a:extLst>
          </p:cNvPr>
          <p:cNvSpPr/>
          <p:nvPr/>
        </p:nvSpPr>
        <p:spPr>
          <a:xfrm>
            <a:off x="1941222" y="1072852"/>
            <a:ext cx="2962453" cy="461665"/>
          </a:xfrm>
          <a:prstGeom prst="rect">
            <a:avLst/>
          </a:prstGeom>
        </p:spPr>
        <p:txBody>
          <a:bodyPr wrap="square">
            <a:spAutoFit/>
          </a:bodyPr>
          <a:lstStyle/>
          <a:p>
            <a:pPr indent="-846138">
              <a:spcBef>
                <a:spcPct val="0"/>
              </a:spcBef>
              <a:spcAft>
                <a:spcPct val="0"/>
              </a:spcAft>
            </a:pPr>
            <a:r>
              <a:rPr lang="de-DE" sz="1200" dirty="0">
                <a:latin typeface="Arial" panose="020B0604020202020204" pitchFamily="34" charset="0"/>
                <a:cs typeface="Arial" panose="020B0604020202020204" pitchFamily="34" charset="0"/>
              </a:rPr>
              <a:t>„Ich könnte mir vorstellen, als </a:t>
            </a:r>
            <a:r>
              <a:rPr lang="de-DE" sz="1200" b="1" dirty="0">
                <a:latin typeface="Arial" panose="020B0604020202020204" pitchFamily="34" charset="0"/>
                <a:cs typeface="Arial" panose="020B0604020202020204" pitchFamily="34" charset="0"/>
              </a:rPr>
              <a:t>Zivilist/-in </a:t>
            </a:r>
            <a:r>
              <a:rPr lang="de-DE" sz="1200" dirty="0">
                <a:latin typeface="Arial" panose="020B0604020202020204" pitchFamily="34" charset="0"/>
                <a:cs typeface="Arial" panose="020B0604020202020204" pitchFamily="34" charset="0"/>
              </a:rPr>
              <a:t>bei der Bundeswehr zu arbeiten.“</a:t>
            </a:r>
          </a:p>
        </p:txBody>
      </p:sp>
      <p:sp>
        <p:nvSpPr>
          <p:cNvPr id="14" name="Rechteck 13">
            <a:extLst>
              <a:ext uri="{FF2B5EF4-FFF2-40B4-BE49-F238E27FC236}">
                <a16:creationId xmlns:a16="http://schemas.microsoft.com/office/drawing/2014/main" id="{EFB61C20-3D77-4DD2-AB5C-0EBAF433FC2F}"/>
              </a:ext>
            </a:extLst>
          </p:cNvPr>
          <p:cNvSpPr/>
          <p:nvPr/>
        </p:nvSpPr>
        <p:spPr>
          <a:xfrm>
            <a:off x="5240699" y="1080315"/>
            <a:ext cx="2962453" cy="461665"/>
          </a:xfrm>
          <a:prstGeom prst="rect">
            <a:avLst/>
          </a:prstGeom>
        </p:spPr>
        <p:txBody>
          <a:bodyPr wrap="square">
            <a:spAutoFit/>
          </a:bodyPr>
          <a:lstStyle/>
          <a:p>
            <a:pPr indent="-846138">
              <a:spcBef>
                <a:spcPct val="0"/>
              </a:spcBef>
              <a:spcAft>
                <a:spcPct val="0"/>
              </a:spcAft>
            </a:pPr>
            <a:r>
              <a:rPr lang="de-DE" sz="1200" dirty="0">
                <a:latin typeface="Arial" panose="020B0604020202020204" pitchFamily="34" charset="0"/>
                <a:cs typeface="Arial" panose="020B0604020202020204" pitchFamily="34" charset="0"/>
              </a:rPr>
              <a:t>„Ich könnte mir vorstellen, als </a:t>
            </a:r>
            <a:r>
              <a:rPr lang="de-DE" sz="1200" b="1" dirty="0">
                <a:latin typeface="Arial" panose="020B0604020202020204" pitchFamily="34" charset="0"/>
                <a:cs typeface="Arial" panose="020B0604020202020204" pitchFamily="34" charset="0"/>
              </a:rPr>
              <a:t>Soldat/-in </a:t>
            </a:r>
            <a:r>
              <a:rPr lang="de-DE" sz="1200" dirty="0">
                <a:latin typeface="Arial" panose="020B0604020202020204" pitchFamily="34" charset="0"/>
                <a:cs typeface="Arial" panose="020B0604020202020204" pitchFamily="34" charset="0"/>
              </a:rPr>
              <a:t>bei der Bundeswehr zu arbeiten.“</a:t>
            </a:r>
          </a:p>
        </p:txBody>
      </p:sp>
      <p:graphicFrame>
        <p:nvGraphicFramePr>
          <p:cNvPr id="29" name="Diagramm 28">
            <a:extLst>
              <a:ext uri="{FF2B5EF4-FFF2-40B4-BE49-F238E27FC236}">
                <a16:creationId xmlns:a16="http://schemas.microsoft.com/office/drawing/2014/main" id="{FA1CCB7B-8ACC-400C-8D80-9C27F7104EB9}"/>
              </a:ext>
            </a:extLst>
          </p:cNvPr>
          <p:cNvGraphicFramePr/>
          <p:nvPr>
            <p:extLst>
              <p:ext uri="{D42A27DB-BD31-4B8C-83A1-F6EECF244321}">
                <p14:modId xmlns:p14="http://schemas.microsoft.com/office/powerpoint/2010/main" val="2262524422"/>
              </p:ext>
            </p:extLst>
          </p:nvPr>
        </p:nvGraphicFramePr>
        <p:xfrm>
          <a:off x="1711960" y="1545267"/>
          <a:ext cx="3342606" cy="4741846"/>
        </p:xfrm>
        <a:graphic>
          <a:graphicData uri="http://schemas.openxmlformats.org/drawingml/2006/chart">
            <c:chart xmlns:c="http://schemas.openxmlformats.org/drawingml/2006/chart" xmlns:r="http://schemas.openxmlformats.org/officeDocument/2006/relationships" r:id="rId2"/>
          </a:graphicData>
        </a:graphic>
      </p:graphicFrame>
      <p:sp>
        <p:nvSpPr>
          <p:cNvPr id="30" name="Textfeld 29">
            <a:extLst>
              <a:ext uri="{FF2B5EF4-FFF2-40B4-BE49-F238E27FC236}">
                <a16:creationId xmlns:a16="http://schemas.microsoft.com/office/drawing/2014/main" id="{FEE9F5DB-0693-4F6B-A524-7F1C8F271FE8}"/>
              </a:ext>
            </a:extLst>
          </p:cNvPr>
          <p:cNvSpPr txBox="1"/>
          <p:nvPr/>
        </p:nvSpPr>
        <p:spPr>
          <a:xfrm>
            <a:off x="1974395" y="6207948"/>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2020</a:t>
            </a:r>
          </a:p>
        </p:txBody>
      </p:sp>
      <p:sp>
        <p:nvSpPr>
          <p:cNvPr id="34" name="Textfeld 33">
            <a:extLst>
              <a:ext uri="{FF2B5EF4-FFF2-40B4-BE49-F238E27FC236}">
                <a16:creationId xmlns:a16="http://schemas.microsoft.com/office/drawing/2014/main" id="{DA5303F6-1AEE-44EF-937A-DB067C160E40}"/>
              </a:ext>
            </a:extLst>
          </p:cNvPr>
          <p:cNvSpPr txBox="1"/>
          <p:nvPr/>
        </p:nvSpPr>
        <p:spPr>
          <a:xfrm>
            <a:off x="2733036" y="6207947"/>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2021</a:t>
            </a:r>
          </a:p>
        </p:txBody>
      </p:sp>
      <p:sp>
        <p:nvSpPr>
          <p:cNvPr id="43" name="Textfeld 42">
            <a:extLst>
              <a:ext uri="{FF2B5EF4-FFF2-40B4-BE49-F238E27FC236}">
                <a16:creationId xmlns:a16="http://schemas.microsoft.com/office/drawing/2014/main" id="{2119AA1B-4803-4502-972A-36F4E0358F75}"/>
              </a:ext>
            </a:extLst>
          </p:cNvPr>
          <p:cNvSpPr txBox="1"/>
          <p:nvPr/>
        </p:nvSpPr>
        <p:spPr>
          <a:xfrm>
            <a:off x="3491678" y="6207947"/>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2022</a:t>
            </a:r>
          </a:p>
        </p:txBody>
      </p:sp>
      <p:sp>
        <p:nvSpPr>
          <p:cNvPr id="44" name="Textfeld 43">
            <a:extLst>
              <a:ext uri="{FF2B5EF4-FFF2-40B4-BE49-F238E27FC236}">
                <a16:creationId xmlns:a16="http://schemas.microsoft.com/office/drawing/2014/main" id="{D8656E74-901D-41B8-9E63-EC67042CF70A}"/>
              </a:ext>
            </a:extLst>
          </p:cNvPr>
          <p:cNvSpPr txBox="1"/>
          <p:nvPr/>
        </p:nvSpPr>
        <p:spPr>
          <a:xfrm>
            <a:off x="5389810" y="6209299"/>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2020</a:t>
            </a:r>
          </a:p>
        </p:txBody>
      </p:sp>
      <p:sp>
        <p:nvSpPr>
          <p:cNvPr id="45" name="Textfeld 44">
            <a:extLst>
              <a:ext uri="{FF2B5EF4-FFF2-40B4-BE49-F238E27FC236}">
                <a16:creationId xmlns:a16="http://schemas.microsoft.com/office/drawing/2014/main" id="{13701172-09DE-4079-9D02-AF8FCC10FE12}"/>
              </a:ext>
            </a:extLst>
          </p:cNvPr>
          <p:cNvSpPr txBox="1"/>
          <p:nvPr/>
        </p:nvSpPr>
        <p:spPr>
          <a:xfrm>
            <a:off x="6161917" y="6207946"/>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2021</a:t>
            </a:r>
          </a:p>
        </p:txBody>
      </p:sp>
      <p:sp>
        <p:nvSpPr>
          <p:cNvPr id="46" name="Textfeld 45">
            <a:extLst>
              <a:ext uri="{FF2B5EF4-FFF2-40B4-BE49-F238E27FC236}">
                <a16:creationId xmlns:a16="http://schemas.microsoft.com/office/drawing/2014/main" id="{EB5154A1-A72E-4F7D-82F8-F43989B30BCC}"/>
              </a:ext>
            </a:extLst>
          </p:cNvPr>
          <p:cNvSpPr txBox="1"/>
          <p:nvPr/>
        </p:nvSpPr>
        <p:spPr>
          <a:xfrm>
            <a:off x="6924584" y="6207946"/>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2022</a:t>
            </a:r>
          </a:p>
        </p:txBody>
      </p:sp>
      <p:sp>
        <p:nvSpPr>
          <p:cNvPr id="3" name="Textfeld 2">
            <a:extLst>
              <a:ext uri="{FF2B5EF4-FFF2-40B4-BE49-F238E27FC236}">
                <a16:creationId xmlns:a16="http://schemas.microsoft.com/office/drawing/2014/main" id="{E68F6639-A8AF-493F-957D-E58DCF9D7703}"/>
              </a:ext>
            </a:extLst>
          </p:cNvPr>
          <p:cNvSpPr txBox="1"/>
          <p:nvPr/>
        </p:nvSpPr>
        <p:spPr>
          <a:xfrm>
            <a:off x="325139" y="1693005"/>
            <a:ext cx="1636538" cy="276999"/>
          </a:xfrm>
          <a:prstGeom prst="rect">
            <a:avLst/>
          </a:prstGeom>
          <a:noFill/>
        </p:spPr>
        <p:txBody>
          <a:bodyPr wrap="none" rtlCol="0">
            <a:spAutoFit/>
          </a:bodyPr>
          <a:lstStyle/>
          <a:p>
            <a:pPr algn="r"/>
            <a:r>
              <a:rPr lang="de-DE" sz="1200" dirty="0">
                <a:latin typeface="Arial" panose="020B0604020202020204" pitchFamily="34" charset="0"/>
                <a:cs typeface="Arial" panose="020B0604020202020204" pitchFamily="34" charset="0"/>
              </a:rPr>
              <a:t>Trifft voll und ganz zu</a:t>
            </a:r>
          </a:p>
        </p:txBody>
      </p:sp>
      <p:sp>
        <p:nvSpPr>
          <p:cNvPr id="16" name="Textfeld 15">
            <a:extLst>
              <a:ext uri="{FF2B5EF4-FFF2-40B4-BE49-F238E27FC236}">
                <a16:creationId xmlns:a16="http://schemas.microsoft.com/office/drawing/2014/main" id="{354F76D6-AAFB-4796-89E9-820E61DED1C1}"/>
              </a:ext>
            </a:extLst>
          </p:cNvPr>
          <p:cNvSpPr txBox="1"/>
          <p:nvPr/>
        </p:nvSpPr>
        <p:spPr>
          <a:xfrm>
            <a:off x="336495" y="2266834"/>
            <a:ext cx="1040221" cy="276999"/>
          </a:xfrm>
          <a:prstGeom prst="rect">
            <a:avLst/>
          </a:prstGeom>
          <a:noFill/>
        </p:spPr>
        <p:txBody>
          <a:bodyPr wrap="none" rtlCol="0">
            <a:spAutoFit/>
          </a:bodyPr>
          <a:lstStyle/>
          <a:p>
            <a:pPr algn="r"/>
            <a:r>
              <a:rPr lang="de-DE" sz="1200" dirty="0">
                <a:latin typeface="Arial" panose="020B0604020202020204" pitchFamily="34" charset="0"/>
                <a:cs typeface="Arial" panose="020B0604020202020204" pitchFamily="34" charset="0"/>
              </a:rPr>
              <a:t>Trifft eher zu</a:t>
            </a:r>
          </a:p>
        </p:txBody>
      </p:sp>
      <p:sp>
        <p:nvSpPr>
          <p:cNvPr id="17" name="Textfeld 16">
            <a:extLst>
              <a:ext uri="{FF2B5EF4-FFF2-40B4-BE49-F238E27FC236}">
                <a16:creationId xmlns:a16="http://schemas.microsoft.com/office/drawing/2014/main" id="{517FAAB6-38D4-4770-9E0D-F99097D80650}"/>
              </a:ext>
            </a:extLst>
          </p:cNvPr>
          <p:cNvSpPr txBox="1"/>
          <p:nvPr/>
        </p:nvSpPr>
        <p:spPr>
          <a:xfrm>
            <a:off x="336495" y="3017914"/>
            <a:ext cx="807209" cy="276999"/>
          </a:xfrm>
          <a:prstGeom prst="rect">
            <a:avLst/>
          </a:prstGeom>
          <a:noFill/>
        </p:spPr>
        <p:txBody>
          <a:bodyPr wrap="none" rtlCol="0">
            <a:spAutoFit/>
          </a:bodyPr>
          <a:lstStyle/>
          <a:p>
            <a:pPr algn="r"/>
            <a:r>
              <a:rPr lang="de-DE" sz="1200" dirty="0">
                <a:latin typeface="Arial" panose="020B0604020202020204" pitchFamily="34" charset="0"/>
                <a:cs typeface="Arial" panose="020B0604020202020204" pitchFamily="34" charset="0"/>
              </a:rPr>
              <a:t>Teils/teils</a:t>
            </a:r>
          </a:p>
        </p:txBody>
      </p:sp>
      <p:sp>
        <p:nvSpPr>
          <p:cNvPr id="18" name="Textfeld 17">
            <a:extLst>
              <a:ext uri="{FF2B5EF4-FFF2-40B4-BE49-F238E27FC236}">
                <a16:creationId xmlns:a16="http://schemas.microsoft.com/office/drawing/2014/main" id="{029C5EB3-D1BD-49B5-BE71-03CED536DD95}"/>
              </a:ext>
            </a:extLst>
          </p:cNvPr>
          <p:cNvSpPr txBox="1"/>
          <p:nvPr/>
        </p:nvSpPr>
        <p:spPr>
          <a:xfrm>
            <a:off x="325139" y="4030712"/>
            <a:ext cx="1407309" cy="276999"/>
          </a:xfrm>
          <a:prstGeom prst="rect">
            <a:avLst/>
          </a:prstGeom>
          <a:noFill/>
        </p:spPr>
        <p:txBody>
          <a:bodyPr wrap="none" rtlCol="0">
            <a:spAutoFit/>
          </a:bodyPr>
          <a:lstStyle/>
          <a:p>
            <a:pPr algn="r"/>
            <a:r>
              <a:rPr lang="de-DE" sz="1200" dirty="0">
                <a:latin typeface="Arial" panose="020B0604020202020204" pitchFamily="34" charset="0"/>
                <a:cs typeface="Arial" panose="020B0604020202020204" pitchFamily="34" charset="0"/>
              </a:rPr>
              <a:t>Trifft eher nicht zu</a:t>
            </a:r>
          </a:p>
        </p:txBody>
      </p:sp>
      <p:sp>
        <p:nvSpPr>
          <p:cNvPr id="19" name="Textfeld 18">
            <a:extLst>
              <a:ext uri="{FF2B5EF4-FFF2-40B4-BE49-F238E27FC236}">
                <a16:creationId xmlns:a16="http://schemas.microsoft.com/office/drawing/2014/main" id="{8B22CC8C-0B88-4B36-8BD5-F35C40B7A770}"/>
              </a:ext>
            </a:extLst>
          </p:cNvPr>
          <p:cNvSpPr txBox="1"/>
          <p:nvPr/>
        </p:nvSpPr>
        <p:spPr>
          <a:xfrm>
            <a:off x="329406" y="5066579"/>
            <a:ext cx="1218154" cy="461665"/>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Trifft überhaupt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nicht zu</a:t>
            </a:r>
          </a:p>
        </p:txBody>
      </p:sp>
      <p:graphicFrame>
        <p:nvGraphicFramePr>
          <p:cNvPr id="22" name="Diagramm 21">
            <a:extLst>
              <a:ext uri="{FF2B5EF4-FFF2-40B4-BE49-F238E27FC236}">
                <a16:creationId xmlns:a16="http://schemas.microsoft.com/office/drawing/2014/main" id="{F3B2BE77-FBC5-426F-A37C-60E0ADAAE22B}"/>
              </a:ext>
            </a:extLst>
          </p:cNvPr>
          <p:cNvGraphicFramePr/>
          <p:nvPr>
            <p:extLst>
              <p:ext uri="{D42A27DB-BD31-4B8C-83A1-F6EECF244321}">
                <p14:modId xmlns:p14="http://schemas.microsoft.com/office/powerpoint/2010/main" val="329043170"/>
              </p:ext>
            </p:extLst>
          </p:nvPr>
        </p:nvGraphicFramePr>
        <p:xfrm>
          <a:off x="5135126" y="1541980"/>
          <a:ext cx="3342606" cy="4741847"/>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feld 22">
            <a:extLst>
              <a:ext uri="{FF2B5EF4-FFF2-40B4-BE49-F238E27FC236}">
                <a16:creationId xmlns:a16="http://schemas.microsoft.com/office/drawing/2014/main" id="{A386B5B9-AB4A-4A5D-AB11-E44DE0458B23}"/>
              </a:ext>
            </a:extLst>
          </p:cNvPr>
          <p:cNvSpPr txBox="1"/>
          <p:nvPr/>
        </p:nvSpPr>
        <p:spPr>
          <a:xfrm>
            <a:off x="303633" y="5746283"/>
            <a:ext cx="1105944" cy="461665"/>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Weiß nicht/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keine Antwort</a:t>
            </a:r>
          </a:p>
        </p:txBody>
      </p:sp>
      <p:sp>
        <p:nvSpPr>
          <p:cNvPr id="20" name="Textfeld 19">
            <a:extLst>
              <a:ext uri="{FF2B5EF4-FFF2-40B4-BE49-F238E27FC236}">
                <a16:creationId xmlns:a16="http://schemas.microsoft.com/office/drawing/2014/main" id="{ECA6A624-C585-4C3E-B9EE-1A4BC603F363}"/>
              </a:ext>
            </a:extLst>
          </p:cNvPr>
          <p:cNvSpPr txBox="1"/>
          <p:nvPr/>
        </p:nvSpPr>
        <p:spPr>
          <a:xfrm>
            <a:off x="4257747" y="6207946"/>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2023</a:t>
            </a:r>
          </a:p>
        </p:txBody>
      </p:sp>
      <p:sp>
        <p:nvSpPr>
          <p:cNvPr id="21" name="Textfeld 20">
            <a:extLst>
              <a:ext uri="{FF2B5EF4-FFF2-40B4-BE49-F238E27FC236}">
                <a16:creationId xmlns:a16="http://schemas.microsoft.com/office/drawing/2014/main" id="{B46D47B1-BA8D-48E6-8BE8-B7E2F5E39748}"/>
              </a:ext>
            </a:extLst>
          </p:cNvPr>
          <p:cNvSpPr txBox="1"/>
          <p:nvPr/>
        </p:nvSpPr>
        <p:spPr>
          <a:xfrm>
            <a:off x="7673163" y="6207946"/>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2023</a:t>
            </a:r>
          </a:p>
        </p:txBody>
      </p:sp>
      <p:sp>
        <p:nvSpPr>
          <p:cNvPr id="25" name="Textfeld 24">
            <a:extLst>
              <a:ext uri="{FF2B5EF4-FFF2-40B4-BE49-F238E27FC236}">
                <a16:creationId xmlns:a16="http://schemas.microsoft.com/office/drawing/2014/main" id="{58A834EB-30F4-464D-9CF9-9DF09B1DCE8F}"/>
              </a:ext>
            </a:extLst>
          </p:cNvPr>
          <p:cNvSpPr txBox="1"/>
          <p:nvPr/>
        </p:nvSpPr>
        <p:spPr>
          <a:xfrm>
            <a:off x="179512" y="321623"/>
            <a:ext cx="5832648" cy="584775"/>
          </a:xfrm>
          <a:prstGeom prst="rect">
            <a:avLst/>
          </a:prstGeom>
          <a:noFill/>
        </p:spPr>
        <p:txBody>
          <a:bodyPr wrap="square" rtlCol="0">
            <a:spAutoFit/>
          </a:bodyPr>
          <a:lstStyle/>
          <a:p>
            <a:r>
              <a:rPr lang="de-DE" sz="1600" b="1" dirty="0">
                <a:latin typeface="+mn-lt"/>
              </a:rPr>
              <a:t>c) Eintrittsbereitschaft:</a:t>
            </a:r>
          </a:p>
          <a:p>
            <a:r>
              <a:rPr lang="de-DE" sz="1600" b="1" dirty="0">
                <a:latin typeface="+mn-lt"/>
              </a:rPr>
              <a:t>Zielgruppe (unter 50 Jahre)</a:t>
            </a:r>
            <a:endParaRPr lang="de-DE" sz="2000" b="1" dirty="0">
              <a:latin typeface="+mn-lt"/>
            </a:endParaRPr>
          </a:p>
        </p:txBody>
      </p:sp>
    </p:spTree>
    <p:extLst>
      <p:ext uri="{BB962C8B-B14F-4D97-AF65-F5344CB8AC3E}">
        <p14:creationId xmlns:p14="http://schemas.microsoft.com/office/powerpoint/2010/main" val="31382039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6"/>
          <p:cNvGraphicFramePr/>
          <p:nvPr>
            <p:extLst>
              <p:ext uri="{D42A27DB-BD31-4B8C-83A1-F6EECF244321}">
                <p14:modId xmlns:p14="http://schemas.microsoft.com/office/powerpoint/2010/main" val="1557333345"/>
              </p:ext>
            </p:extLst>
          </p:nvPr>
        </p:nvGraphicFramePr>
        <p:xfrm>
          <a:off x="4779460" y="1149791"/>
          <a:ext cx="3821907" cy="4223426"/>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Box 3"/>
          <p:cNvSpPr txBox="1">
            <a:spLocks noChangeArrowheads="1"/>
          </p:cNvSpPr>
          <p:nvPr/>
        </p:nvSpPr>
        <p:spPr bwMode="auto">
          <a:xfrm>
            <a:off x="7263206" y="1060076"/>
            <a:ext cx="1848177" cy="50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nSpc>
                <a:spcPct val="100000"/>
              </a:lnSpc>
              <a:spcBef>
                <a:spcPct val="0"/>
              </a:spcBef>
              <a:spcAft>
                <a:spcPts val="300"/>
              </a:spcAft>
            </a:pPr>
            <a:r>
              <a:rPr lang="de-DE" altLang="de-DE" sz="1200" dirty="0">
                <a:solidFill>
                  <a:prstClr val="black"/>
                </a:solidFill>
              </a:rPr>
              <a:t>Männer, 16–29 Jahre</a:t>
            </a:r>
          </a:p>
          <a:p>
            <a:pPr>
              <a:lnSpc>
                <a:spcPct val="100000"/>
              </a:lnSpc>
              <a:spcBef>
                <a:spcPct val="0"/>
              </a:spcBef>
              <a:spcAft>
                <a:spcPts val="300"/>
              </a:spcAft>
            </a:pPr>
            <a:r>
              <a:rPr lang="de-DE" altLang="de-DE" sz="1200" dirty="0">
                <a:solidFill>
                  <a:prstClr val="black"/>
                </a:solidFill>
              </a:rPr>
              <a:t>Frauen, 16–29 Jahre</a:t>
            </a:r>
          </a:p>
        </p:txBody>
      </p:sp>
      <p:sp>
        <p:nvSpPr>
          <p:cNvPr id="12" name="Rectangle 138"/>
          <p:cNvSpPr>
            <a:spLocks noChangeArrowheads="1"/>
          </p:cNvSpPr>
          <p:nvPr/>
        </p:nvSpPr>
        <p:spPr bwMode="auto">
          <a:xfrm>
            <a:off x="7132461" y="1085003"/>
            <a:ext cx="180000" cy="180000"/>
          </a:xfrm>
          <a:prstGeom prst="rect">
            <a:avLst/>
          </a:prstGeom>
          <a:solidFill>
            <a:srgbClr val="0066CC"/>
          </a:solidFill>
          <a:ln>
            <a:noFill/>
          </a:ln>
        </p:spPr>
        <p:txBody>
          <a:bodyPr/>
          <a:lstStyle/>
          <a:p>
            <a:endParaRPr lang="de-DE">
              <a:solidFill>
                <a:prstClr val="black"/>
              </a:solidFill>
            </a:endParaRPr>
          </a:p>
        </p:txBody>
      </p:sp>
      <p:sp>
        <p:nvSpPr>
          <p:cNvPr id="13" name="Rectangle 138"/>
          <p:cNvSpPr>
            <a:spLocks noChangeArrowheads="1"/>
          </p:cNvSpPr>
          <p:nvPr/>
        </p:nvSpPr>
        <p:spPr bwMode="auto">
          <a:xfrm>
            <a:off x="7132691" y="1335300"/>
            <a:ext cx="180000" cy="180000"/>
          </a:xfrm>
          <a:prstGeom prst="rect">
            <a:avLst/>
          </a:prstGeom>
          <a:solidFill>
            <a:srgbClr val="FF3399"/>
          </a:solidFill>
          <a:ln>
            <a:noFill/>
          </a:ln>
        </p:spPr>
        <p:txBody>
          <a:bodyPr/>
          <a:lstStyle/>
          <a:p>
            <a:endParaRPr lang="de-DE">
              <a:solidFill>
                <a:prstClr val="black"/>
              </a:solidFill>
            </a:endParaRPr>
          </a:p>
        </p:txBody>
      </p:sp>
      <p:sp>
        <p:nvSpPr>
          <p:cNvPr id="2" name="Textfeld 1">
            <a:extLst>
              <a:ext uri="{FF2B5EF4-FFF2-40B4-BE49-F238E27FC236}">
                <a16:creationId xmlns:a16="http://schemas.microsoft.com/office/drawing/2014/main" id="{BAE2F98D-AC4B-409C-A8F8-AF5CAE5724DF}"/>
              </a:ext>
            </a:extLst>
          </p:cNvPr>
          <p:cNvSpPr txBox="1"/>
          <p:nvPr/>
        </p:nvSpPr>
        <p:spPr>
          <a:xfrm>
            <a:off x="809248" y="5247701"/>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2020</a:t>
            </a:r>
          </a:p>
        </p:txBody>
      </p:sp>
      <p:sp>
        <p:nvSpPr>
          <p:cNvPr id="16" name="Textfeld 15">
            <a:extLst>
              <a:ext uri="{FF2B5EF4-FFF2-40B4-BE49-F238E27FC236}">
                <a16:creationId xmlns:a16="http://schemas.microsoft.com/office/drawing/2014/main" id="{6D0EAAD4-919E-4D71-B695-C52CECDDD50F}"/>
              </a:ext>
            </a:extLst>
          </p:cNvPr>
          <p:cNvSpPr txBox="1"/>
          <p:nvPr/>
        </p:nvSpPr>
        <p:spPr>
          <a:xfrm>
            <a:off x="1747462" y="5245411"/>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2021</a:t>
            </a:r>
          </a:p>
        </p:txBody>
      </p:sp>
      <p:sp>
        <p:nvSpPr>
          <p:cNvPr id="17" name="Textfeld 16">
            <a:extLst>
              <a:ext uri="{FF2B5EF4-FFF2-40B4-BE49-F238E27FC236}">
                <a16:creationId xmlns:a16="http://schemas.microsoft.com/office/drawing/2014/main" id="{5E5D197E-B5A2-4D4B-B5E7-12B7CB7F213E}"/>
              </a:ext>
            </a:extLst>
          </p:cNvPr>
          <p:cNvSpPr txBox="1"/>
          <p:nvPr/>
        </p:nvSpPr>
        <p:spPr>
          <a:xfrm>
            <a:off x="2627784" y="5245410"/>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2022</a:t>
            </a:r>
          </a:p>
        </p:txBody>
      </p:sp>
      <p:graphicFrame>
        <p:nvGraphicFramePr>
          <p:cNvPr id="14" name="Diagramm 13">
            <a:extLst>
              <a:ext uri="{FF2B5EF4-FFF2-40B4-BE49-F238E27FC236}">
                <a16:creationId xmlns:a16="http://schemas.microsoft.com/office/drawing/2014/main" id="{20102DAF-FDA1-43C0-8B44-B14FE8F26DD2}"/>
              </a:ext>
            </a:extLst>
          </p:cNvPr>
          <p:cNvGraphicFramePr/>
          <p:nvPr>
            <p:extLst>
              <p:ext uri="{D42A27DB-BD31-4B8C-83A1-F6EECF244321}">
                <p14:modId xmlns:p14="http://schemas.microsoft.com/office/powerpoint/2010/main" val="3903023916"/>
              </p:ext>
            </p:extLst>
          </p:nvPr>
        </p:nvGraphicFramePr>
        <p:xfrm>
          <a:off x="395536" y="1151037"/>
          <a:ext cx="3820150" cy="4222180"/>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feld 2">
            <a:extLst>
              <a:ext uri="{FF2B5EF4-FFF2-40B4-BE49-F238E27FC236}">
                <a16:creationId xmlns:a16="http://schemas.microsoft.com/office/drawing/2014/main" id="{A6AC04D6-CF76-441B-8BA9-9C4DD289A21F}"/>
              </a:ext>
            </a:extLst>
          </p:cNvPr>
          <p:cNvSpPr txBox="1"/>
          <p:nvPr/>
        </p:nvSpPr>
        <p:spPr>
          <a:xfrm>
            <a:off x="1547664" y="1700807"/>
            <a:ext cx="1805045" cy="307777"/>
          </a:xfrm>
          <a:prstGeom prst="rect">
            <a:avLst/>
          </a:prstGeom>
          <a:noFill/>
        </p:spPr>
        <p:txBody>
          <a:bodyPr wrap="none" rtlCol="0">
            <a:spAutoFit/>
          </a:bodyPr>
          <a:lstStyle/>
          <a:p>
            <a:pPr algn="ctr"/>
            <a:r>
              <a:rPr lang="de-DE" sz="1400" b="1" dirty="0">
                <a:latin typeface="Arial" panose="020B0604020202020204" pitchFamily="34" charset="0"/>
                <a:cs typeface="Arial" panose="020B0604020202020204" pitchFamily="34" charset="0"/>
              </a:rPr>
              <a:t>Zivile Verwendung </a:t>
            </a:r>
          </a:p>
        </p:txBody>
      </p:sp>
      <p:sp>
        <p:nvSpPr>
          <p:cNvPr id="21" name="Textfeld 20">
            <a:extLst>
              <a:ext uri="{FF2B5EF4-FFF2-40B4-BE49-F238E27FC236}">
                <a16:creationId xmlns:a16="http://schemas.microsoft.com/office/drawing/2014/main" id="{A917E399-2278-4376-8A0C-9C3DEB40441B}"/>
              </a:ext>
            </a:extLst>
          </p:cNvPr>
          <p:cNvSpPr txBox="1"/>
          <p:nvPr/>
        </p:nvSpPr>
        <p:spPr>
          <a:xfrm>
            <a:off x="5567611" y="1700808"/>
            <a:ext cx="2382126" cy="307777"/>
          </a:xfrm>
          <a:prstGeom prst="rect">
            <a:avLst/>
          </a:prstGeom>
          <a:noFill/>
        </p:spPr>
        <p:txBody>
          <a:bodyPr wrap="none" rtlCol="0">
            <a:spAutoFit/>
          </a:bodyPr>
          <a:lstStyle/>
          <a:p>
            <a:pPr algn="ctr"/>
            <a:r>
              <a:rPr lang="de-DE" sz="1400" b="1" dirty="0">
                <a:latin typeface="Arial" panose="020B0604020202020204" pitchFamily="34" charset="0"/>
                <a:cs typeface="Arial" panose="020B0604020202020204" pitchFamily="34" charset="0"/>
              </a:rPr>
              <a:t>Militärische  Verwendung </a:t>
            </a:r>
          </a:p>
        </p:txBody>
      </p:sp>
      <p:sp>
        <p:nvSpPr>
          <p:cNvPr id="22" name="Textfeld 21">
            <a:extLst>
              <a:ext uri="{FF2B5EF4-FFF2-40B4-BE49-F238E27FC236}">
                <a16:creationId xmlns:a16="http://schemas.microsoft.com/office/drawing/2014/main" id="{F89194A0-570D-4532-9F96-DC5586C224BB}"/>
              </a:ext>
            </a:extLst>
          </p:cNvPr>
          <p:cNvSpPr txBox="1"/>
          <p:nvPr/>
        </p:nvSpPr>
        <p:spPr>
          <a:xfrm>
            <a:off x="3453810" y="5234717"/>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2023</a:t>
            </a:r>
          </a:p>
        </p:txBody>
      </p:sp>
      <p:sp>
        <p:nvSpPr>
          <p:cNvPr id="23" name="Textfeld 22">
            <a:extLst>
              <a:ext uri="{FF2B5EF4-FFF2-40B4-BE49-F238E27FC236}">
                <a16:creationId xmlns:a16="http://schemas.microsoft.com/office/drawing/2014/main" id="{48A7D064-F1C3-4906-9EA2-12F915F7C059}"/>
              </a:ext>
            </a:extLst>
          </p:cNvPr>
          <p:cNvSpPr txBox="1"/>
          <p:nvPr/>
        </p:nvSpPr>
        <p:spPr>
          <a:xfrm>
            <a:off x="5305360" y="5247507"/>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2020</a:t>
            </a:r>
          </a:p>
        </p:txBody>
      </p:sp>
      <p:sp>
        <p:nvSpPr>
          <p:cNvPr id="24" name="Textfeld 23">
            <a:extLst>
              <a:ext uri="{FF2B5EF4-FFF2-40B4-BE49-F238E27FC236}">
                <a16:creationId xmlns:a16="http://schemas.microsoft.com/office/drawing/2014/main" id="{1AC9E226-4BE7-4B51-B97A-7413276C60AA}"/>
              </a:ext>
            </a:extLst>
          </p:cNvPr>
          <p:cNvSpPr txBox="1"/>
          <p:nvPr/>
        </p:nvSpPr>
        <p:spPr>
          <a:xfrm>
            <a:off x="6177213" y="5234716"/>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2021</a:t>
            </a:r>
          </a:p>
        </p:txBody>
      </p:sp>
      <p:sp>
        <p:nvSpPr>
          <p:cNvPr id="25" name="Textfeld 24">
            <a:extLst>
              <a:ext uri="{FF2B5EF4-FFF2-40B4-BE49-F238E27FC236}">
                <a16:creationId xmlns:a16="http://schemas.microsoft.com/office/drawing/2014/main" id="{60ED4669-DDF5-476E-BF0A-E16A22CFB228}"/>
              </a:ext>
            </a:extLst>
          </p:cNvPr>
          <p:cNvSpPr txBox="1"/>
          <p:nvPr/>
        </p:nvSpPr>
        <p:spPr>
          <a:xfrm>
            <a:off x="7031383" y="5236813"/>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2022</a:t>
            </a:r>
          </a:p>
        </p:txBody>
      </p:sp>
      <p:sp>
        <p:nvSpPr>
          <p:cNvPr id="26" name="Textfeld 25">
            <a:extLst>
              <a:ext uri="{FF2B5EF4-FFF2-40B4-BE49-F238E27FC236}">
                <a16:creationId xmlns:a16="http://schemas.microsoft.com/office/drawing/2014/main" id="{35B91236-408A-4328-85E2-4620A7D5E85E}"/>
              </a:ext>
            </a:extLst>
          </p:cNvPr>
          <p:cNvSpPr txBox="1"/>
          <p:nvPr/>
        </p:nvSpPr>
        <p:spPr>
          <a:xfrm>
            <a:off x="7925043" y="5234715"/>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2023</a:t>
            </a:r>
          </a:p>
        </p:txBody>
      </p:sp>
      <p:sp>
        <p:nvSpPr>
          <p:cNvPr id="19" name="Textfeld 18">
            <a:extLst>
              <a:ext uri="{FF2B5EF4-FFF2-40B4-BE49-F238E27FC236}">
                <a16:creationId xmlns:a16="http://schemas.microsoft.com/office/drawing/2014/main" id="{4100CA07-95C7-4CF5-9483-F3BCC7345761}"/>
              </a:ext>
            </a:extLst>
          </p:cNvPr>
          <p:cNvSpPr txBox="1"/>
          <p:nvPr/>
        </p:nvSpPr>
        <p:spPr>
          <a:xfrm>
            <a:off x="113531" y="285744"/>
            <a:ext cx="6048672" cy="584775"/>
          </a:xfrm>
          <a:prstGeom prst="rect">
            <a:avLst/>
          </a:prstGeom>
          <a:noFill/>
        </p:spPr>
        <p:txBody>
          <a:bodyPr wrap="square" rtlCol="0">
            <a:spAutoFit/>
          </a:bodyPr>
          <a:lstStyle/>
          <a:p>
            <a:r>
              <a:rPr lang="de-DE" sz="1600" b="1" dirty="0">
                <a:latin typeface="+mn-lt"/>
              </a:rPr>
              <a:t>c) Eintrittsbereitschaft:</a:t>
            </a:r>
          </a:p>
          <a:p>
            <a:r>
              <a:rPr lang="de-DE" sz="1600" b="1" dirty="0">
                <a:latin typeface="+mn-lt"/>
              </a:rPr>
              <a:t>Kernzielgruppe (16-29 Jahre)</a:t>
            </a:r>
            <a:endParaRPr lang="de-DE" sz="2000" b="1" dirty="0">
              <a:latin typeface="+mn-lt"/>
            </a:endParaRPr>
          </a:p>
        </p:txBody>
      </p:sp>
      <p:sp>
        <p:nvSpPr>
          <p:cNvPr id="4" name="Rechteck 3">
            <a:extLst>
              <a:ext uri="{FF2B5EF4-FFF2-40B4-BE49-F238E27FC236}">
                <a16:creationId xmlns:a16="http://schemas.microsoft.com/office/drawing/2014/main" id="{DB3D3244-9962-4471-8C90-12E8CF725C53}"/>
              </a:ext>
            </a:extLst>
          </p:cNvPr>
          <p:cNvSpPr/>
          <p:nvPr/>
        </p:nvSpPr>
        <p:spPr>
          <a:xfrm>
            <a:off x="598677" y="5683086"/>
            <a:ext cx="7906914" cy="646331"/>
          </a:xfrm>
          <a:prstGeom prst="rect">
            <a:avLst/>
          </a:prstGeom>
        </p:spPr>
        <p:txBody>
          <a:bodyPr wrap="square">
            <a:spAutoFit/>
          </a:bodyPr>
          <a:lstStyle/>
          <a:p>
            <a:r>
              <a:rPr lang="de-DE" sz="1200" dirty="0">
                <a:latin typeface="Arial" panose="020B0604020202020204" pitchFamily="34" charset="0"/>
                <a:cs typeface="Arial" panose="020B0604020202020204" pitchFamily="34" charset="0"/>
              </a:rPr>
              <a:t>Anmerkungen: Angaben in Prozent. Die Antwortanteile „Trifft voll und ganz zu“ und „Trifft eher zu“ wurden zusammengefasst. Die Frage wurde nur Befragten unter 30 Jahren gestellt, die zum Zeitpunkt der Befragung noch nie in einem Dienstverhältnis bei der Bundeswehr gestanden haben. </a:t>
            </a:r>
          </a:p>
        </p:txBody>
      </p:sp>
    </p:spTree>
    <p:extLst>
      <p:ext uri="{BB962C8B-B14F-4D97-AF65-F5344CB8AC3E}">
        <p14:creationId xmlns:p14="http://schemas.microsoft.com/office/powerpoint/2010/main" val="15301097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584775"/>
          </a:xfrm>
          <a:prstGeom prst="rect">
            <a:avLst/>
          </a:prstGeom>
          <a:noFill/>
        </p:spPr>
        <p:txBody>
          <a:bodyPr wrap="square" rtlCol="0">
            <a:spAutoFit/>
          </a:bodyPr>
          <a:lstStyle/>
          <a:p>
            <a:r>
              <a:rPr lang="de-DE" sz="1600" b="1" dirty="0">
                <a:latin typeface="+mn-lt"/>
              </a:rPr>
              <a:t>Zentrale Ergebnisse der</a:t>
            </a:r>
            <a:br>
              <a:rPr lang="de-DE" sz="1600" b="1" dirty="0">
                <a:latin typeface="+mn-lt"/>
              </a:rPr>
            </a:br>
            <a:r>
              <a:rPr lang="de-DE" sz="1600" b="1" dirty="0">
                <a:latin typeface="+mn-lt"/>
              </a:rPr>
              <a:t>ZMSBw-Bevölkerungsbefragungen</a:t>
            </a:r>
            <a:endParaRPr lang="de-DE" sz="2000" b="1" dirty="0">
              <a:latin typeface="+mn-lt"/>
            </a:endParaRPr>
          </a:p>
        </p:txBody>
      </p:sp>
      <p:graphicFrame>
        <p:nvGraphicFramePr>
          <p:cNvPr id="2" name="Tabelle 1">
            <a:extLst>
              <a:ext uri="{FF2B5EF4-FFF2-40B4-BE49-F238E27FC236}">
                <a16:creationId xmlns:a16="http://schemas.microsoft.com/office/drawing/2014/main" id="{C03F38FB-1568-40F2-BBAE-26439370D9BC}"/>
              </a:ext>
            </a:extLst>
          </p:cNvPr>
          <p:cNvGraphicFramePr>
            <a:graphicFrameLocks noGrp="1"/>
          </p:cNvGraphicFramePr>
          <p:nvPr>
            <p:extLst>
              <p:ext uri="{D42A27DB-BD31-4B8C-83A1-F6EECF244321}">
                <p14:modId xmlns:p14="http://schemas.microsoft.com/office/powerpoint/2010/main" val="337267373"/>
              </p:ext>
            </p:extLst>
          </p:nvPr>
        </p:nvGraphicFramePr>
        <p:xfrm>
          <a:off x="575556" y="1537171"/>
          <a:ext cx="7884876" cy="3749797"/>
        </p:xfrm>
        <a:graphic>
          <a:graphicData uri="http://schemas.openxmlformats.org/drawingml/2006/table">
            <a:tbl>
              <a:tblPr>
                <a:tableStyleId>{5C22544A-7EE6-4342-B048-85BDC9FD1C3A}</a:tableStyleId>
              </a:tblPr>
              <a:tblGrid>
                <a:gridCol w="1934382">
                  <a:extLst>
                    <a:ext uri="{9D8B030D-6E8A-4147-A177-3AD203B41FA5}">
                      <a16:colId xmlns:a16="http://schemas.microsoft.com/office/drawing/2014/main" val="3043017486"/>
                    </a:ext>
                  </a:extLst>
                </a:gridCol>
                <a:gridCol w="5950494">
                  <a:extLst>
                    <a:ext uri="{9D8B030D-6E8A-4147-A177-3AD203B41FA5}">
                      <a16:colId xmlns:a16="http://schemas.microsoft.com/office/drawing/2014/main" val="1362921841"/>
                    </a:ext>
                  </a:extLst>
                </a:gridCol>
              </a:tblGrid>
              <a:tr h="202398">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Indikator</a:t>
                      </a:r>
                    </a:p>
                  </a:txBody>
                  <a:tcPr marL="0" marR="0" marT="0" marB="0" anchor="ctr">
                    <a:solidFill>
                      <a:schemeClr val="accent5"/>
                    </a:solidFill>
                  </a:tcPr>
                </a:tc>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Ergebnis</a:t>
                      </a:r>
                    </a:p>
                  </a:txBody>
                  <a:tcPr marL="0" marR="0" marT="0" marB="0" anchor="ctr">
                    <a:solidFill>
                      <a:schemeClr val="accent5"/>
                    </a:solidFill>
                  </a:tcPr>
                </a:tc>
                <a:extLst>
                  <a:ext uri="{0D108BD9-81ED-4DB2-BD59-A6C34878D82A}">
                    <a16:rowId xmlns:a16="http://schemas.microsoft.com/office/drawing/2014/main" val="3389739700"/>
                  </a:ext>
                </a:extLst>
              </a:tr>
              <a:tr h="1225469">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Attraktivität Arbeitgeber Bundeswehr für junge Menschen</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Aus Sicht der Gesamtbevölkerung sinkt die Attraktivität der Bundeswehr als Arbeitgeber für junge Menschen kontinuierlich seit 2018. Frauen bewerten die Arbeitgeberattraktivität für junge Menschen dabei kritischer als Männer. Ein sehr starker Rückgang der Werte ist bei Frauen aus der Kernzielgruppe zu verzeichnen.</a:t>
                      </a:r>
                    </a:p>
                    <a:p>
                      <a:pPr marL="90170" marR="82550" algn="l">
                        <a:spcBef>
                          <a:spcPts val="200"/>
                        </a:spcBef>
                        <a:spcAft>
                          <a:spcPts val="200"/>
                        </a:spcAft>
                        <a:tabLst>
                          <a:tab pos="361315" algn="dec"/>
                        </a:tabLst>
                      </a:pP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extLst>
                  <a:ext uri="{0D108BD9-81ED-4DB2-BD59-A6C34878D82A}">
                    <a16:rowId xmlns:a16="http://schemas.microsoft.com/office/drawing/2014/main" val="2770472645"/>
                  </a:ext>
                </a:extLst>
              </a:tr>
              <a:tr h="1524998">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Attraktivität Arbeitgeber Bundeswehr für Befragte</a:t>
                      </a:r>
                    </a:p>
                  </a:txBody>
                  <a:tcPr marL="0" marR="0" marT="0" marB="0">
                    <a:solidFill>
                      <a:schemeClr val="accent5"/>
                    </a:solidFill>
                  </a:tcPr>
                </a:tc>
                <a:tc>
                  <a:txBody>
                    <a:bodyPr/>
                    <a:lstStyle/>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Die Arbeitgeberattraktivität für die Zielgruppe erweist sich im Zeitverlauf seit 2020 als weitgehend stabil. Ein Rückgang der Werte ist bei Frauen aus der Kernzielgruppe zu verzeichnen. Sozialdemografische Unterschiede sind gering: Nur Männer und Befragte aus Norddeutschland bewerten für sich selbst die Bundeswehr als einen attraktiveren Arbeitgeber als die entsprechenden Vergleichsgruppen.</a:t>
                      </a:r>
                    </a:p>
                    <a:p>
                      <a:pPr marL="87630" marR="82550" algn="l">
                        <a:spcBef>
                          <a:spcPts val="200"/>
                        </a:spcBef>
                        <a:spcAft>
                          <a:spcPts val="200"/>
                        </a:spcAft>
                        <a:tabLst>
                          <a:tab pos="137160" algn="l"/>
                          <a:tab pos="361315" algn="dec"/>
                        </a:tabLst>
                      </a:pP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extLst>
                  <a:ext uri="{0D108BD9-81ED-4DB2-BD59-A6C34878D82A}">
                    <a16:rowId xmlns:a16="http://schemas.microsoft.com/office/drawing/2014/main" val="1907751048"/>
                  </a:ext>
                </a:extLst>
              </a:tr>
              <a:tr h="796932">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Eintrittsbereitschaft in die Bundeswehr</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Sowohl für die Zielgruppe, als auch für die Kernzielgruppe sind Tätigkeiten als Zivilist/-in eher vorstellbar als Tätigkeiten als Soldat/-in. Der Anteil in der Zielgruppe, der sich eine Karriere bei der Bundeswehr explizit nicht vorstellen kann, ist seit 2021 zurückgegangen.</a:t>
                      </a:r>
                    </a:p>
                  </a:txBody>
                  <a:tcPr marL="0" marR="0" marT="0" marB="0">
                    <a:solidFill>
                      <a:schemeClr val="accent5"/>
                    </a:solidFill>
                  </a:tcPr>
                </a:tc>
                <a:extLst>
                  <a:ext uri="{0D108BD9-81ED-4DB2-BD59-A6C34878D82A}">
                    <a16:rowId xmlns:a16="http://schemas.microsoft.com/office/drawing/2014/main" val="211272845"/>
                  </a:ext>
                </a:extLst>
              </a:tr>
            </a:tbl>
          </a:graphicData>
        </a:graphic>
      </p:graphicFrame>
    </p:spTree>
    <p:extLst>
      <p:ext uri="{BB962C8B-B14F-4D97-AF65-F5344CB8AC3E}">
        <p14:creationId xmlns:p14="http://schemas.microsoft.com/office/powerpoint/2010/main" val="1194454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6840760" cy="584775"/>
          </a:xfrm>
          <a:prstGeom prst="rect">
            <a:avLst/>
          </a:prstGeom>
          <a:noFill/>
        </p:spPr>
        <p:txBody>
          <a:bodyPr wrap="square" rtlCol="0">
            <a:spAutoFit/>
          </a:bodyPr>
          <a:lstStyle/>
          <a:p>
            <a:r>
              <a:rPr lang="de-DE" sz="1600" b="1" dirty="0">
                <a:solidFill>
                  <a:srgbClr val="00B0F0"/>
                </a:solidFill>
                <a:latin typeface="+mn-lt"/>
              </a:rPr>
              <a:t>II. Binnenperspektive: </a:t>
            </a:r>
            <a:br>
              <a:rPr lang="de-DE" sz="1600" b="1" dirty="0">
                <a:latin typeface="+mn-lt"/>
              </a:rPr>
            </a:br>
            <a:r>
              <a:rPr lang="de-DE" sz="1600" b="1" dirty="0">
                <a:latin typeface="+mn-lt"/>
              </a:rPr>
              <a:t>Personalbefragung zur Attraktivität der Bundeswehr als Arbeitgeber</a:t>
            </a:r>
            <a:endParaRPr lang="de-DE" sz="2000" b="1" dirty="0">
              <a:latin typeface="+mn-lt"/>
            </a:endParaRPr>
          </a:p>
        </p:txBody>
      </p:sp>
      <p:graphicFrame>
        <p:nvGraphicFramePr>
          <p:cNvPr id="2" name="Tabelle 1">
            <a:extLst>
              <a:ext uri="{FF2B5EF4-FFF2-40B4-BE49-F238E27FC236}">
                <a16:creationId xmlns:a16="http://schemas.microsoft.com/office/drawing/2014/main" id="{C03F38FB-1568-40F2-BBAE-26439370D9BC}"/>
              </a:ext>
            </a:extLst>
          </p:cNvPr>
          <p:cNvGraphicFramePr>
            <a:graphicFrameLocks noGrp="1"/>
          </p:cNvGraphicFramePr>
          <p:nvPr>
            <p:extLst>
              <p:ext uri="{D42A27DB-BD31-4B8C-83A1-F6EECF244321}">
                <p14:modId xmlns:p14="http://schemas.microsoft.com/office/powerpoint/2010/main" val="3532672036"/>
              </p:ext>
            </p:extLst>
          </p:nvPr>
        </p:nvGraphicFramePr>
        <p:xfrm>
          <a:off x="629562" y="2148840"/>
          <a:ext cx="7884876" cy="2560320"/>
        </p:xfrm>
        <a:graphic>
          <a:graphicData uri="http://schemas.openxmlformats.org/drawingml/2006/table">
            <a:tbl>
              <a:tblPr>
                <a:tableStyleId>{5C22544A-7EE6-4342-B048-85BDC9FD1C3A}</a:tableStyleId>
              </a:tblPr>
              <a:tblGrid>
                <a:gridCol w="1934382">
                  <a:extLst>
                    <a:ext uri="{9D8B030D-6E8A-4147-A177-3AD203B41FA5}">
                      <a16:colId xmlns:a16="http://schemas.microsoft.com/office/drawing/2014/main" val="3043017486"/>
                    </a:ext>
                  </a:extLst>
                </a:gridCol>
                <a:gridCol w="5950494">
                  <a:extLst>
                    <a:ext uri="{9D8B030D-6E8A-4147-A177-3AD203B41FA5}">
                      <a16:colId xmlns:a16="http://schemas.microsoft.com/office/drawing/2014/main" val="1362921841"/>
                    </a:ext>
                  </a:extLst>
                </a:gridCol>
              </a:tblGrid>
              <a:tr h="365760">
                <a:tc>
                  <a:txBody>
                    <a:bodyPr/>
                    <a:lstStyle/>
                    <a:p>
                      <a:pPr marL="90170" marR="82550" algn="l">
                        <a:spcBef>
                          <a:spcPts val="200"/>
                        </a:spcBef>
                        <a:spcAft>
                          <a:spcPts val="200"/>
                        </a:spcAft>
                      </a:pPr>
                      <a:r>
                        <a:rPr lang="de-DE" sz="1200" dirty="0">
                          <a:effectLst/>
                        </a:rPr>
                        <a:t>Erhebungsmethode</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pPr>
                      <a:r>
                        <a:rPr lang="de-DE" sz="1200" dirty="0">
                          <a:effectLst/>
                        </a:rPr>
                        <a:t>Standardisierte </a:t>
                      </a:r>
                      <a:r>
                        <a:rPr lang="de-DE" sz="1200" dirty="0" err="1">
                          <a:effectLst/>
                        </a:rPr>
                        <a:t>Einthemenumfrage</a:t>
                      </a:r>
                      <a:r>
                        <a:rPr lang="de-DE" sz="1200" dirty="0">
                          <a:effectLst/>
                        </a:rPr>
                        <a:t>, postalisch</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389739700"/>
                  </a:ext>
                </a:extLst>
              </a:tr>
              <a:tr h="365760">
                <a:tc>
                  <a:txBody>
                    <a:bodyPr/>
                    <a:lstStyle/>
                    <a:p>
                      <a:pPr marL="90170" marR="82550" algn="l">
                        <a:spcBef>
                          <a:spcPts val="200"/>
                        </a:spcBef>
                        <a:spcAft>
                          <a:spcPts val="200"/>
                        </a:spcAft>
                      </a:pPr>
                      <a:r>
                        <a:rPr lang="de-DE" sz="1200" dirty="0">
                          <a:effectLst/>
                        </a:rPr>
                        <a:t>Erhebungszeitraum</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03.02.2020 bis 06.03.2020</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11272845"/>
                  </a:ext>
                </a:extLst>
              </a:tr>
              <a:tr h="365760">
                <a:tc>
                  <a:txBody>
                    <a:bodyPr/>
                    <a:lstStyle/>
                    <a:p>
                      <a:pPr marL="90170" marR="82550" algn="l">
                        <a:spcBef>
                          <a:spcPts val="200"/>
                        </a:spcBef>
                        <a:spcAft>
                          <a:spcPts val="200"/>
                        </a:spcAft>
                      </a:pPr>
                      <a:r>
                        <a:rPr lang="de-DE" sz="1200" dirty="0">
                          <a:effectLst/>
                        </a:rPr>
                        <a:t>Grundgesamtheit</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Alle aktiven Angehörigen der Bundeswehr (militärisch und zivil) </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4247643561"/>
                  </a:ext>
                </a:extLst>
              </a:tr>
              <a:tr h="365760">
                <a:tc>
                  <a:txBody>
                    <a:bodyPr/>
                    <a:lstStyle/>
                    <a:p>
                      <a:pPr marL="90170" marR="82550" algn="l">
                        <a:spcBef>
                          <a:spcPts val="200"/>
                        </a:spcBef>
                        <a:spcAft>
                          <a:spcPts val="200"/>
                        </a:spcAft>
                      </a:pPr>
                      <a:r>
                        <a:rPr lang="de-DE" sz="1200" dirty="0">
                          <a:effectLst/>
                        </a:rPr>
                        <a:t>Stichprobe</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Ex ante gewichtete Stichprobe; Adressbereitstellung BAPersBw</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95818747"/>
                  </a:ext>
                </a:extLst>
              </a:tr>
              <a:tr h="365760">
                <a:tc>
                  <a:txBody>
                    <a:bodyPr/>
                    <a:lstStyle/>
                    <a:p>
                      <a:pPr marL="90170" marR="82550" algn="l">
                        <a:spcBef>
                          <a:spcPts val="200"/>
                        </a:spcBef>
                        <a:spcAft>
                          <a:spcPts val="200"/>
                        </a:spcAft>
                      </a:pPr>
                      <a:r>
                        <a:rPr lang="de-DE" sz="1200" dirty="0">
                          <a:effectLst/>
                        </a:rPr>
                        <a:t>Fallzahl</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3.579 Nettointerviews</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425615129"/>
                  </a:ext>
                </a:extLst>
              </a:tr>
              <a:tr h="365760">
                <a:tc>
                  <a:txBody>
                    <a:bodyPr/>
                    <a:lstStyle/>
                    <a:p>
                      <a:pPr marL="90170" marR="82550" algn="l">
                        <a:spcBef>
                          <a:spcPts val="200"/>
                        </a:spcBef>
                        <a:spcAft>
                          <a:spcPts val="200"/>
                        </a:spcAft>
                      </a:pPr>
                      <a:r>
                        <a:rPr lang="de-DE" sz="1200" dirty="0">
                          <a:effectLst/>
                        </a:rPr>
                        <a:t>Rücklaufquote</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87630" marR="82550" algn="l">
                        <a:spcBef>
                          <a:spcPts val="200"/>
                        </a:spcBef>
                        <a:spcAft>
                          <a:spcPts val="200"/>
                        </a:spcAft>
                        <a:tabLst>
                          <a:tab pos="357505" algn="l"/>
                        </a:tabLst>
                      </a:pPr>
                      <a:r>
                        <a:rPr lang="de-DE" sz="1200" dirty="0">
                          <a:effectLst/>
                        </a:rPr>
                        <a:t>36 %</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059684219"/>
                  </a:ext>
                </a:extLst>
              </a:tr>
              <a:tr h="365760">
                <a:tc>
                  <a:txBody>
                    <a:bodyPr/>
                    <a:lstStyle/>
                    <a:p>
                      <a:pPr marL="90170" marR="82550" algn="l">
                        <a:spcBef>
                          <a:spcPts val="200"/>
                        </a:spcBef>
                        <a:spcAft>
                          <a:spcPts val="200"/>
                        </a:spcAft>
                      </a:pPr>
                      <a:r>
                        <a:rPr lang="de-DE" sz="1200" dirty="0">
                          <a:effectLst/>
                        </a:rPr>
                        <a:t>Durchführung</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87630" marR="82550" algn="l">
                        <a:spcBef>
                          <a:spcPts val="200"/>
                        </a:spcBef>
                        <a:spcAft>
                          <a:spcPts val="200"/>
                        </a:spcAft>
                        <a:tabLst>
                          <a:tab pos="137160" algn="l"/>
                          <a:tab pos="361315" algn="dec"/>
                        </a:tabLst>
                      </a:pPr>
                      <a:r>
                        <a:rPr lang="de-DE" sz="1200" dirty="0">
                          <a:effectLst/>
                        </a:rPr>
                        <a:t>ZMSBw</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71919498"/>
                  </a:ext>
                </a:extLst>
              </a:tr>
            </a:tbl>
          </a:graphicData>
        </a:graphic>
      </p:graphicFrame>
      <p:sp>
        <p:nvSpPr>
          <p:cNvPr id="6" name="Rechteck 5">
            <a:extLst>
              <a:ext uri="{FF2B5EF4-FFF2-40B4-BE49-F238E27FC236}">
                <a16:creationId xmlns:a16="http://schemas.microsoft.com/office/drawing/2014/main" id="{A8DF5680-09F9-4B90-BBB8-48E0FAC311B7}"/>
              </a:ext>
            </a:extLst>
          </p:cNvPr>
          <p:cNvSpPr/>
          <p:nvPr/>
        </p:nvSpPr>
        <p:spPr>
          <a:xfrm>
            <a:off x="621723" y="1268760"/>
            <a:ext cx="8027131" cy="646331"/>
          </a:xfrm>
          <a:prstGeom prst="rect">
            <a:avLst/>
          </a:prstGeom>
        </p:spPr>
        <p:txBody>
          <a:bodyPr wrap="square">
            <a:spAutoFit/>
          </a:bodyPr>
          <a:lstStyle/>
          <a:p>
            <a:r>
              <a:rPr lang="de-DE" sz="1200" dirty="0">
                <a:latin typeface="Arial" panose="020B0604020202020204" pitchFamily="34" charset="0"/>
                <a:ea typeface="Times New Roman" panose="02020603050405020304" pitchFamily="18" charset="0"/>
                <a:cs typeface="Arial" panose="020B0604020202020204" pitchFamily="34" charset="0"/>
              </a:rPr>
              <a:t>Die bundeswehrinterne Umfrage zur Agenda Attraktivität und zur Arbeitgeberattraktivität des Zentrums für Militärgeschichte und Sozialwissenschaften der Bundeswehr (ZMSBw) wurde bisher 2013, 2016 und 2020 durchgeführt. </a:t>
            </a:r>
            <a:endParaRPr lang="de-DE" sz="1200" dirty="0">
              <a:latin typeface="Arial" panose="020B0604020202020204" pitchFamily="34" charset="0"/>
              <a:cs typeface="Arial" panose="020B0604020202020204" pitchFamily="34" charset="0"/>
            </a:endParaRPr>
          </a:p>
        </p:txBody>
      </p:sp>
      <p:sp>
        <p:nvSpPr>
          <p:cNvPr id="7" name="Rechteck 6">
            <a:extLst>
              <a:ext uri="{FF2B5EF4-FFF2-40B4-BE49-F238E27FC236}">
                <a16:creationId xmlns:a16="http://schemas.microsoft.com/office/drawing/2014/main" id="{D82692CB-6C37-46BE-858E-FE1BBC2A7A48}"/>
              </a:ext>
            </a:extLst>
          </p:cNvPr>
          <p:cNvSpPr/>
          <p:nvPr/>
        </p:nvSpPr>
        <p:spPr>
          <a:xfrm>
            <a:off x="621722" y="5301208"/>
            <a:ext cx="8027131" cy="830997"/>
          </a:xfrm>
          <a:prstGeom prst="rect">
            <a:avLst/>
          </a:prstGeom>
        </p:spPr>
        <p:txBody>
          <a:bodyPr wrap="square">
            <a:spAutoFit/>
          </a:bodyPr>
          <a:lstStyle/>
          <a:p>
            <a:r>
              <a:rPr lang="de-DE" sz="1200" u="sng" dirty="0">
                <a:latin typeface="Arial" panose="020B0604020202020204" pitchFamily="34" charset="0"/>
                <a:ea typeface="Times New Roman" panose="02020603050405020304" pitchFamily="18" charset="0"/>
                <a:cs typeface="Arial" panose="020B0604020202020204" pitchFamily="34" charset="0"/>
              </a:rPr>
              <a:t>Literatur</a:t>
            </a:r>
            <a:r>
              <a:rPr lang="de-DE" sz="1200" dirty="0">
                <a:latin typeface="Arial" panose="020B0604020202020204" pitchFamily="34" charset="0"/>
                <a:ea typeface="Times New Roman" panose="02020603050405020304" pitchFamily="18" charset="0"/>
                <a:cs typeface="Arial" panose="020B0604020202020204" pitchFamily="34" charset="0"/>
              </a:rPr>
              <a:t>:</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Richter, Gregor (2020): Wie attraktiv ist die Bundeswehr als Arbeitgeber? Ergebnisse der Personalbefragung 2020. ZMSBw-Forschungsbericht Nr. 126.</a:t>
            </a:r>
          </a:p>
          <a:p>
            <a:endParaRPr lang="de-DE" sz="12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403061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338554"/>
          </a:xfrm>
          <a:prstGeom prst="rect">
            <a:avLst/>
          </a:prstGeom>
          <a:noFill/>
        </p:spPr>
        <p:txBody>
          <a:bodyPr wrap="square" rtlCol="0">
            <a:spAutoFit/>
          </a:bodyPr>
          <a:lstStyle/>
          <a:p>
            <a:r>
              <a:rPr lang="de-DE" sz="1600" b="1" dirty="0">
                <a:latin typeface="+mn-lt"/>
              </a:rPr>
              <a:t>Frageformulierungen und Indizes</a:t>
            </a:r>
            <a:endParaRPr lang="de-DE" sz="2000" b="1" dirty="0">
              <a:latin typeface="+mn-lt"/>
            </a:endParaRPr>
          </a:p>
        </p:txBody>
      </p:sp>
      <p:graphicFrame>
        <p:nvGraphicFramePr>
          <p:cNvPr id="2" name="Tabelle 1">
            <a:extLst>
              <a:ext uri="{FF2B5EF4-FFF2-40B4-BE49-F238E27FC236}">
                <a16:creationId xmlns:a16="http://schemas.microsoft.com/office/drawing/2014/main" id="{C03F38FB-1568-40F2-BBAE-26439370D9BC}"/>
              </a:ext>
            </a:extLst>
          </p:cNvPr>
          <p:cNvGraphicFramePr>
            <a:graphicFrameLocks noGrp="1"/>
          </p:cNvGraphicFramePr>
          <p:nvPr>
            <p:extLst>
              <p:ext uri="{D42A27DB-BD31-4B8C-83A1-F6EECF244321}">
                <p14:modId xmlns:p14="http://schemas.microsoft.com/office/powerpoint/2010/main" val="707339142"/>
              </p:ext>
            </p:extLst>
          </p:nvPr>
        </p:nvGraphicFramePr>
        <p:xfrm>
          <a:off x="692849" y="1628801"/>
          <a:ext cx="7884876" cy="3333781"/>
        </p:xfrm>
        <a:graphic>
          <a:graphicData uri="http://schemas.openxmlformats.org/drawingml/2006/table">
            <a:tbl>
              <a:tblPr>
                <a:tableStyleId>{5C22544A-7EE6-4342-B048-85BDC9FD1C3A}</a:tableStyleId>
              </a:tblPr>
              <a:tblGrid>
                <a:gridCol w="1934382">
                  <a:extLst>
                    <a:ext uri="{9D8B030D-6E8A-4147-A177-3AD203B41FA5}">
                      <a16:colId xmlns:a16="http://schemas.microsoft.com/office/drawing/2014/main" val="3043017486"/>
                    </a:ext>
                  </a:extLst>
                </a:gridCol>
                <a:gridCol w="5950494">
                  <a:extLst>
                    <a:ext uri="{9D8B030D-6E8A-4147-A177-3AD203B41FA5}">
                      <a16:colId xmlns:a16="http://schemas.microsoft.com/office/drawing/2014/main" val="1362921841"/>
                    </a:ext>
                  </a:extLst>
                </a:gridCol>
              </a:tblGrid>
              <a:tr h="219310">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Indikator</a:t>
                      </a:r>
                    </a:p>
                  </a:txBody>
                  <a:tcPr marL="0" marR="0" marT="0" marB="0" anchor="ctr">
                    <a:solidFill>
                      <a:schemeClr val="accent5"/>
                    </a:solidFill>
                  </a:tcPr>
                </a:tc>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Frageformulierung</a:t>
                      </a:r>
                    </a:p>
                  </a:txBody>
                  <a:tcPr marL="0" marR="0" marT="0" marB="0" anchor="ctr">
                    <a:solidFill>
                      <a:schemeClr val="accent5"/>
                    </a:solidFill>
                  </a:tcPr>
                </a:tc>
                <a:extLst>
                  <a:ext uri="{0D108BD9-81ED-4DB2-BD59-A6C34878D82A}">
                    <a16:rowId xmlns:a16="http://schemas.microsoft.com/office/drawing/2014/main" val="3389739700"/>
                  </a:ext>
                </a:extLst>
              </a:tr>
              <a:tr h="716793">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Berufsbezogenes Bedürfnis</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Wenn Sie an Ihren Dienst bei der Bundeswehr denken: Wie beurteilen Sie die folgenden Punkte? Inwieweit trifft es zu, ...</a:t>
                      </a:r>
                    </a:p>
                  </a:txBody>
                  <a:tcPr marL="0" marR="0" marT="0" marB="0">
                    <a:solidFill>
                      <a:schemeClr val="accent5"/>
                    </a:solidFill>
                  </a:tcPr>
                </a:tc>
                <a:extLst>
                  <a:ext uri="{0D108BD9-81ED-4DB2-BD59-A6C34878D82A}">
                    <a16:rowId xmlns:a16="http://schemas.microsoft.com/office/drawing/2014/main" val="2770472645"/>
                  </a:ext>
                </a:extLst>
              </a:tr>
              <a:tr h="1355786">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32 Einzelbedürfnisse</a:t>
                      </a:r>
                    </a:p>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Beispiele</a:t>
                      </a:r>
                    </a:p>
                  </a:txBody>
                  <a:tcPr marL="0" marR="0" marT="0" marB="0">
                    <a:solidFill>
                      <a:schemeClr val="accent5"/>
                    </a:solidFill>
                  </a:tcPr>
                </a:tc>
                <a:tc>
                  <a:txBody>
                    <a:bodyPr/>
                    <a:lstStyle/>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…dass Sie vorbildliche Vorgesetzte haben? </a:t>
                      </a:r>
                    </a:p>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…dass Sie Familie und Dienst gut miteinander vereinbaren können?</a:t>
                      </a:r>
                    </a:p>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…dass Sie sich regelmäßig weiterbilden können? </a:t>
                      </a:r>
                    </a:p>
                    <a:p>
                      <a:pPr marL="87630" marR="82550" algn="l">
                        <a:spcBef>
                          <a:spcPts val="200"/>
                        </a:spcBef>
                        <a:spcAft>
                          <a:spcPts val="200"/>
                        </a:spcAft>
                        <a:tabLst>
                          <a:tab pos="137160" algn="l"/>
                          <a:tab pos="361315" algn="dec"/>
                        </a:tabLst>
                      </a:pPr>
                      <a:endParaRPr lang="de-DE" sz="1200" dirty="0">
                        <a:effectLst/>
                        <a:latin typeface="Arial" panose="020B0604020202020204" pitchFamily="34" charset="0"/>
                        <a:ea typeface="Times New Roman" panose="02020603050405020304" pitchFamily="18" charset="0"/>
                      </a:endParaRPr>
                    </a:p>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5-stufige Likert-Skala (Antwortvorgaben: „trifft nicht zu“, „trifft eher nicht zu“, „teils/teils“, „trifft eher zu“, „trifft zu“) </a:t>
                      </a:r>
                    </a:p>
                    <a:p>
                      <a:pPr marL="87630" marR="82550" algn="l">
                        <a:spcBef>
                          <a:spcPts val="200"/>
                        </a:spcBef>
                        <a:spcAft>
                          <a:spcPts val="200"/>
                        </a:spcAft>
                        <a:tabLst>
                          <a:tab pos="137160" algn="l"/>
                          <a:tab pos="361315" algn="dec"/>
                        </a:tabLst>
                      </a:pP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extLst>
                  <a:ext uri="{0D108BD9-81ED-4DB2-BD59-A6C34878D82A}">
                    <a16:rowId xmlns:a16="http://schemas.microsoft.com/office/drawing/2014/main" val="1907751048"/>
                  </a:ext>
                </a:extLst>
              </a:tr>
              <a:tr h="863518">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Attraktivitätsindex</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Additiver Index aus 6 Items</a:t>
                      </a:r>
                    </a:p>
                  </a:txBody>
                  <a:tcPr marL="0" marR="0" marT="0" marB="0">
                    <a:solidFill>
                      <a:schemeClr val="accent5"/>
                    </a:solidFill>
                  </a:tcPr>
                </a:tc>
                <a:extLst>
                  <a:ext uri="{0D108BD9-81ED-4DB2-BD59-A6C34878D82A}">
                    <a16:rowId xmlns:a16="http://schemas.microsoft.com/office/drawing/2014/main" val="211272845"/>
                  </a:ext>
                </a:extLst>
              </a:tr>
            </a:tbl>
          </a:graphicData>
        </a:graphic>
      </p:graphicFrame>
      <p:sp>
        <p:nvSpPr>
          <p:cNvPr id="7" name="Rechteck 6">
            <a:extLst>
              <a:ext uri="{FF2B5EF4-FFF2-40B4-BE49-F238E27FC236}">
                <a16:creationId xmlns:a16="http://schemas.microsoft.com/office/drawing/2014/main" id="{D82692CB-6C37-46BE-858E-FE1BBC2A7A48}"/>
              </a:ext>
            </a:extLst>
          </p:cNvPr>
          <p:cNvSpPr/>
          <p:nvPr/>
        </p:nvSpPr>
        <p:spPr>
          <a:xfrm>
            <a:off x="692849" y="5507271"/>
            <a:ext cx="8027131" cy="646331"/>
          </a:xfrm>
          <a:prstGeom prst="rect">
            <a:avLst/>
          </a:prstGeom>
        </p:spPr>
        <p:txBody>
          <a:bodyPr wrap="square">
            <a:spAutoFit/>
          </a:bodyPr>
          <a:lstStyle/>
          <a:p>
            <a:r>
              <a:rPr lang="de-DE" sz="1200" u="sng" dirty="0">
                <a:latin typeface="Arial" panose="020B0604020202020204" pitchFamily="34" charset="0"/>
                <a:ea typeface="Times New Roman" panose="02020603050405020304" pitchFamily="18" charset="0"/>
                <a:cs typeface="Arial" panose="020B0604020202020204" pitchFamily="34" charset="0"/>
              </a:rPr>
              <a:t>Auswertung der Fragen im Folgenden</a:t>
            </a:r>
            <a:r>
              <a:rPr lang="de-DE" sz="1200" dirty="0">
                <a:latin typeface="Arial" panose="020B0604020202020204" pitchFamily="34" charset="0"/>
                <a:ea typeface="Times New Roman" panose="02020603050405020304" pitchFamily="18" charset="0"/>
                <a:cs typeface="Arial" panose="020B0604020202020204" pitchFamily="34" charset="0"/>
              </a:rPr>
              <a:t>:</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Mittelwerte der 32 Einzelbedürfnisse</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Bedeutung jedes Aspektes für die Arbeitgeberattraktivität</a:t>
            </a:r>
          </a:p>
        </p:txBody>
      </p:sp>
    </p:spTree>
    <p:extLst>
      <p:ext uri="{BB962C8B-B14F-4D97-AF65-F5344CB8AC3E}">
        <p14:creationId xmlns:p14="http://schemas.microsoft.com/office/powerpoint/2010/main" val="125181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m 2">
            <a:extLst>
              <a:ext uri="{FF2B5EF4-FFF2-40B4-BE49-F238E27FC236}">
                <a16:creationId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545205478"/>
              </p:ext>
            </p:extLst>
          </p:nvPr>
        </p:nvGraphicFramePr>
        <p:xfrm>
          <a:off x="467544" y="1412776"/>
          <a:ext cx="7838363" cy="4783832"/>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feld 5">
            <a:extLst>
              <a:ext uri="{FF2B5EF4-FFF2-40B4-BE49-F238E27FC236}">
                <a16:creationId xmlns:a16="http://schemas.microsoft.com/office/drawing/2014/main" id="{75243498-9B3B-4EF9-AF44-7B4FF964123F}"/>
              </a:ext>
            </a:extLst>
          </p:cNvPr>
          <p:cNvSpPr txBox="1"/>
          <p:nvPr/>
        </p:nvSpPr>
        <p:spPr>
          <a:xfrm>
            <a:off x="113531" y="285744"/>
            <a:ext cx="6048672" cy="584775"/>
          </a:xfrm>
          <a:prstGeom prst="rect">
            <a:avLst/>
          </a:prstGeom>
          <a:noFill/>
        </p:spPr>
        <p:txBody>
          <a:bodyPr wrap="square" rtlCol="0">
            <a:spAutoFit/>
          </a:bodyPr>
          <a:lstStyle/>
          <a:p>
            <a:r>
              <a:rPr lang="de-DE" sz="1600" b="1" dirty="0">
                <a:latin typeface="+mn-lt"/>
              </a:rPr>
              <a:t>Arbeitgeberattraktivität bei Angehörigen der Bundeswehr im Zeitvergleich</a:t>
            </a:r>
            <a:endParaRPr lang="de-DE" sz="2000" b="1" dirty="0">
              <a:latin typeface="+mn-lt"/>
            </a:endParaRPr>
          </a:p>
        </p:txBody>
      </p:sp>
    </p:spTree>
    <p:extLst>
      <p:ext uri="{BB962C8B-B14F-4D97-AF65-F5344CB8AC3E}">
        <p14:creationId xmlns:p14="http://schemas.microsoft.com/office/powerpoint/2010/main" val="33454225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338554"/>
          </a:xfrm>
          <a:prstGeom prst="rect">
            <a:avLst/>
          </a:prstGeom>
          <a:noFill/>
        </p:spPr>
        <p:txBody>
          <a:bodyPr wrap="square" rtlCol="0">
            <a:spAutoFit/>
          </a:bodyPr>
          <a:lstStyle/>
          <a:p>
            <a:r>
              <a:rPr lang="de-DE" sz="1600" b="1" dirty="0">
                <a:latin typeface="+mn-lt"/>
              </a:rPr>
              <a:t>Berufsbezogene Bedürfnisse (1/2)</a:t>
            </a:r>
            <a:endParaRPr lang="de-DE" sz="2000" b="1" dirty="0">
              <a:latin typeface="+mn-lt"/>
            </a:endParaRPr>
          </a:p>
        </p:txBody>
      </p:sp>
      <p:sp>
        <p:nvSpPr>
          <p:cNvPr id="7" name="Rechteck 6">
            <a:extLst>
              <a:ext uri="{FF2B5EF4-FFF2-40B4-BE49-F238E27FC236}">
                <a16:creationId xmlns:a16="http://schemas.microsoft.com/office/drawing/2014/main" id="{D82692CB-6C37-46BE-858E-FE1BBC2A7A48}"/>
              </a:ext>
            </a:extLst>
          </p:cNvPr>
          <p:cNvSpPr/>
          <p:nvPr/>
        </p:nvSpPr>
        <p:spPr>
          <a:xfrm>
            <a:off x="899592" y="5966990"/>
            <a:ext cx="7541957" cy="461665"/>
          </a:xfrm>
          <a:prstGeom prst="rect">
            <a:avLst/>
          </a:prstGeom>
        </p:spPr>
        <p:txBody>
          <a:bodyPr wrap="square">
            <a:spAutoFit/>
          </a:bodyPr>
          <a:lstStyle/>
          <a:p>
            <a:r>
              <a:rPr lang="de-DE" sz="1200" dirty="0">
                <a:latin typeface="Arial" panose="020B0604020202020204" pitchFamily="34" charset="0"/>
                <a:ea typeface="Times New Roman" panose="02020603050405020304" pitchFamily="18" charset="0"/>
                <a:cs typeface="Arial" panose="020B0604020202020204" pitchFamily="34" charset="0"/>
              </a:rPr>
              <a:t>Anmerkungen: M(j): [-1, 1]. ***p&lt;0.001; **p&lt;0.01; *p&lt;0.05. V(j): Pearson-Korrelation zwischen Einzelbedürfnis und Attraktivitätsindex. Datenbasis: ZMSBw: Personalbefragung 2020. </a:t>
            </a:r>
          </a:p>
        </p:txBody>
      </p:sp>
      <p:graphicFrame>
        <p:nvGraphicFramePr>
          <p:cNvPr id="3" name="Tabelle 2">
            <a:extLst>
              <a:ext uri="{FF2B5EF4-FFF2-40B4-BE49-F238E27FC236}">
                <a16:creationId xmlns:a16="http://schemas.microsoft.com/office/drawing/2014/main" id="{EC95D65A-44D4-4193-8C67-E7567A06838B}"/>
              </a:ext>
            </a:extLst>
          </p:cNvPr>
          <p:cNvGraphicFramePr>
            <a:graphicFrameLocks noGrp="1"/>
          </p:cNvGraphicFramePr>
          <p:nvPr>
            <p:extLst>
              <p:ext uri="{D42A27DB-BD31-4B8C-83A1-F6EECF244321}">
                <p14:modId xmlns:p14="http://schemas.microsoft.com/office/powerpoint/2010/main" val="832970187"/>
              </p:ext>
            </p:extLst>
          </p:nvPr>
        </p:nvGraphicFramePr>
        <p:xfrm>
          <a:off x="952717" y="1136216"/>
          <a:ext cx="7488832" cy="4585568"/>
        </p:xfrm>
        <a:graphic>
          <a:graphicData uri="http://schemas.openxmlformats.org/drawingml/2006/table">
            <a:tbl>
              <a:tblPr>
                <a:tableStyleId>{5C22544A-7EE6-4342-B048-85BDC9FD1C3A}</a:tableStyleId>
              </a:tblPr>
              <a:tblGrid>
                <a:gridCol w="4680520">
                  <a:extLst>
                    <a:ext uri="{9D8B030D-6E8A-4147-A177-3AD203B41FA5}">
                      <a16:colId xmlns:a16="http://schemas.microsoft.com/office/drawing/2014/main" val="1938913112"/>
                    </a:ext>
                  </a:extLst>
                </a:gridCol>
                <a:gridCol w="1277261">
                  <a:extLst>
                    <a:ext uri="{9D8B030D-6E8A-4147-A177-3AD203B41FA5}">
                      <a16:colId xmlns:a16="http://schemas.microsoft.com/office/drawing/2014/main" val="1261223219"/>
                    </a:ext>
                  </a:extLst>
                </a:gridCol>
                <a:gridCol w="1531051">
                  <a:extLst>
                    <a:ext uri="{9D8B030D-6E8A-4147-A177-3AD203B41FA5}">
                      <a16:colId xmlns:a16="http://schemas.microsoft.com/office/drawing/2014/main" val="1369346753"/>
                    </a:ext>
                  </a:extLst>
                </a:gridCol>
              </a:tblGrid>
              <a:tr h="315492">
                <a:tc rowSpan="2">
                  <a:txBody>
                    <a:bodyPr/>
                    <a:lstStyle/>
                    <a:p>
                      <a:pPr marL="90170" marR="90170">
                        <a:lnSpc>
                          <a:spcPct val="130000"/>
                        </a:lnSpc>
                        <a:spcBef>
                          <a:spcPts val="200"/>
                        </a:spcBef>
                        <a:spcAft>
                          <a:spcPts val="200"/>
                        </a:spcAft>
                      </a:pPr>
                      <a:r>
                        <a:rPr lang="de-DE" sz="1200" dirty="0">
                          <a:effectLst/>
                        </a:rPr>
                        <a:t>Einzelbedürfnis</a:t>
                      </a:r>
                    </a:p>
                    <a:p>
                      <a:pPr marL="90170" marR="90170">
                        <a:lnSpc>
                          <a:spcPct val="130000"/>
                        </a:lnSpc>
                        <a:spcBef>
                          <a:spcPts val="200"/>
                        </a:spcBef>
                        <a:spcAft>
                          <a:spcPts val="200"/>
                        </a:spcAft>
                      </a:pPr>
                      <a:endParaRPr lang="de-DE" sz="1200" dirty="0">
                        <a:effectLst/>
                        <a:latin typeface="Times New Roman" panose="02020603050405020304" pitchFamily="18" charset="0"/>
                        <a:ea typeface="Times New Roman" panose="02020603050405020304" pitchFamily="18" charset="0"/>
                      </a:endParaRPr>
                    </a:p>
                  </a:txBody>
                  <a:tcPr marL="0" marR="0" marT="0" marB="0" anchor="b">
                    <a:solidFill>
                      <a:schemeClr val="accent5"/>
                    </a:solidFill>
                  </a:tcPr>
                </a:tc>
                <a:tc gridSpan="2">
                  <a:txBody>
                    <a:bodyPr/>
                    <a:lstStyle/>
                    <a:p>
                      <a:pPr algn="ctr">
                        <a:lnSpc>
                          <a:spcPct val="130000"/>
                        </a:lnSpc>
                        <a:spcBef>
                          <a:spcPts val="200"/>
                        </a:spcBef>
                        <a:spcAft>
                          <a:spcPts val="200"/>
                        </a:spcAft>
                      </a:pPr>
                      <a:r>
                        <a:rPr lang="de-DE" sz="1200" dirty="0">
                          <a:effectLst/>
                        </a:rPr>
                        <a:t>2020</a:t>
                      </a:r>
                      <a:endParaRPr lang="de-DE" sz="1200" dirty="0">
                        <a:effectLst/>
                        <a:latin typeface="Times New Roman" panose="02020603050405020304" pitchFamily="18" charset="0"/>
                        <a:ea typeface="Times New Roman" panose="02020603050405020304" pitchFamily="18" charset="0"/>
                      </a:endParaRPr>
                    </a:p>
                  </a:txBody>
                  <a:tcPr marL="0" marR="0" marT="0" marB="0">
                    <a:solidFill>
                      <a:schemeClr val="accent5"/>
                    </a:solidFill>
                  </a:tcPr>
                </a:tc>
                <a:tc hMerge="1">
                  <a:txBody>
                    <a:bodyPr/>
                    <a:lstStyle/>
                    <a:p>
                      <a:endParaRPr lang="de-DE"/>
                    </a:p>
                  </a:txBody>
                  <a:tcPr/>
                </a:tc>
                <a:extLst>
                  <a:ext uri="{0D108BD9-81ED-4DB2-BD59-A6C34878D82A}">
                    <a16:rowId xmlns:a16="http://schemas.microsoft.com/office/drawing/2014/main" val="3639881131"/>
                  </a:ext>
                </a:extLst>
              </a:tr>
              <a:tr h="314204">
                <a:tc vMerge="1">
                  <a:txBody>
                    <a:bodyPr/>
                    <a:lstStyle/>
                    <a:p>
                      <a:endParaRPr lang="de-DE"/>
                    </a:p>
                  </a:txBody>
                  <a:tcPr/>
                </a:tc>
                <a:tc>
                  <a:txBody>
                    <a:bodyPr/>
                    <a:lstStyle/>
                    <a:p>
                      <a:pPr algn="ctr">
                        <a:lnSpc>
                          <a:spcPct val="130000"/>
                        </a:lnSpc>
                        <a:spcBef>
                          <a:spcPts val="200"/>
                        </a:spcBef>
                        <a:spcAft>
                          <a:spcPts val="200"/>
                        </a:spcAft>
                      </a:pPr>
                      <a:r>
                        <a:rPr lang="de-DE" sz="1200" dirty="0">
                          <a:effectLst/>
                        </a:rPr>
                        <a:t>M</a:t>
                      </a:r>
                      <a:r>
                        <a:rPr lang="de-DE" sz="1200" baseline="-25000" dirty="0">
                          <a:effectLst/>
                        </a:rPr>
                        <a:t>(j)</a:t>
                      </a:r>
                      <a:endParaRPr lang="de-DE" sz="1200" dirty="0">
                        <a:effectLst/>
                        <a:latin typeface="Times New Roman" panose="02020603050405020304" pitchFamily="18" charset="0"/>
                        <a:ea typeface="Times New Roman" panose="02020603050405020304" pitchFamily="18" charset="0"/>
                      </a:endParaRPr>
                    </a:p>
                  </a:txBody>
                  <a:tcPr marL="0" marR="0" marT="0" marB="0">
                    <a:solidFill>
                      <a:schemeClr val="accent5"/>
                    </a:solidFill>
                  </a:tcPr>
                </a:tc>
                <a:tc>
                  <a:txBody>
                    <a:bodyPr/>
                    <a:lstStyle/>
                    <a:p>
                      <a:pPr algn="ctr">
                        <a:lnSpc>
                          <a:spcPct val="130000"/>
                        </a:lnSpc>
                        <a:spcBef>
                          <a:spcPts val="200"/>
                        </a:spcBef>
                        <a:spcAft>
                          <a:spcPts val="200"/>
                        </a:spcAft>
                      </a:pPr>
                      <a:r>
                        <a:rPr lang="de-DE" sz="1200" dirty="0">
                          <a:effectLst/>
                        </a:rPr>
                        <a:t>V</a:t>
                      </a:r>
                      <a:r>
                        <a:rPr lang="de-DE" sz="1200" baseline="-25000" dirty="0">
                          <a:effectLst/>
                        </a:rPr>
                        <a:t>(j)</a:t>
                      </a:r>
                      <a:endParaRPr lang="de-DE" sz="1200" dirty="0">
                        <a:effectLst/>
                        <a:latin typeface="Times New Roman" panose="02020603050405020304" pitchFamily="18"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37444854"/>
                  </a:ext>
                </a:extLst>
              </a:tr>
              <a:tr h="247242">
                <a:tc>
                  <a:txBody>
                    <a:bodyPr/>
                    <a:lstStyle/>
                    <a:p>
                      <a:pPr marL="180340" marR="82550">
                        <a:spcBef>
                          <a:spcPts val="300"/>
                        </a:spcBef>
                        <a:spcAft>
                          <a:spcPts val="200"/>
                        </a:spcAft>
                      </a:pPr>
                      <a:r>
                        <a:rPr lang="de-DE" sz="1200" dirty="0">
                          <a:effectLst/>
                        </a:rPr>
                        <a:t>angesehener Arbeitgeber</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300"/>
                        </a:spcBef>
                        <a:spcAft>
                          <a:spcPts val="200"/>
                        </a:spcAft>
                      </a:pPr>
                      <a:r>
                        <a:rPr lang="de-DE" sz="1200" dirty="0">
                          <a:effectLst/>
                        </a:rPr>
                        <a:t> 0,14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300"/>
                        </a:spcBef>
                        <a:spcAft>
                          <a:spcPts val="200"/>
                        </a:spcAft>
                      </a:pPr>
                      <a:r>
                        <a:rPr lang="de-DE" sz="1200">
                          <a:effectLst/>
                        </a:rPr>
                        <a:t>0,55***</a:t>
                      </a:r>
                      <a:endParaRPr lang="de-DE" sz="120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292407937"/>
                  </a:ext>
                </a:extLst>
              </a:tr>
              <a:tr h="247242">
                <a:tc>
                  <a:txBody>
                    <a:bodyPr/>
                    <a:lstStyle/>
                    <a:p>
                      <a:pPr marL="180340" marR="82550">
                        <a:spcBef>
                          <a:spcPts val="200"/>
                        </a:spcBef>
                        <a:spcAft>
                          <a:spcPts val="200"/>
                        </a:spcAft>
                      </a:pPr>
                      <a:r>
                        <a:rPr lang="de-DE" sz="1200" dirty="0">
                          <a:effectLst/>
                        </a:rPr>
                        <a:t>Organisations-</a:t>
                      </a:r>
                      <a:r>
                        <a:rPr lang="de-DE" sz="1200" dirty="0" err="1">
                          <a:effectLst/>
                        </a:rPr>
                        <a:t>Commitment</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 0,20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0,50***</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147948576"/>
                  </a:ext>
                </a:extLst>
              </a:tr>
              <a:tr h="247242">
                <a:tc>
                  <a:txBody>
                    <a:bodyPr/>
                    <a:lstStyle/>
                    <a:p>
                      <a:pPr marL="180340" marR="82550">
                        <a:spcBef>
                          <a:spcPts val="200"/>
                        </a:spcBef>
                        <a:spcAft>
                          <a:spcPts val="200"/>
                        </a:spcAft>
                      </a:pPr>
                      <a:r>
                        <a:rPr lang="de-DE" sz="1200" dirty="0">
                          <a:effectLst/>
                        </a:rPr>
                        <a:t>geteilte Wertvorstellungen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0,39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0,43***</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889780925"/>
                  </a:ext>
                </a:extLst>
              </a:tr>
              <a:tr h="247242">
                <a:tc>
                  <a:txBody>
                    <a:bodyPr/>
                    <a:lstStyle/>
                    <a:p>
                      <a:pPr marL="180340" marR="82550">
                        <a:spcBef>
                          <a:spcPts val="200"/>
                        </a:spcBef>
                        <a:spcAft>
                          <a:spcPts val="200"/>
                        </a:spcAft>
                      </a:pPr>
                      <a:r>
                        <a:rPr lang="de-DE" sz="1200" dirty="0">
                          <a:effectLst/>
                        </a:rPr>
                        <a:t>Entwicklungsmöglichkeiten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0,14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0,42***</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972256769"/>
                  </a:ext>
                </a:extLst>
              </a:tr>
              <a:tr h="247242">
                <a:tc>
                  <a:txBody>
                    <a:bodyPr/>
                    <a:lstStyle/>
                    <a:p>
                      <a:pPr marL="180340" marR="82550">
                        <a:spcBef>
                          <a:spcPts val="200"/>
                        </a:spcBef>
                        <a:spcAft>
                          <a:spcPts val="200"/>
                        </a:spcAft>
                      </a:pPr>
                      <a:r>
                        <a:rPr lang="de-DE" sz="1200" dirty="0">
                          <a:effectLst/>
                        </a:rPr>
                        <a:t>Vereinbarkeit Familie/Dienst</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0,18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0,40***</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633648543"/>
                  </a:ext>
                </a:extLst>
              </a:tr>
              <a:tr h="247242">
                <a:tc>
                  <a:txBody>
                    <a:bodyPr/>
                    <a:lstStyle/>
                    <a:p>
                      <a:pPr marL="180340" marR="82550">
                        <a:spcBef>
                          <a:spcPts val="200"/>
                        </a:spcBef>
                        <a:spcAft>
                          <a:spcPts val="200"/>
                        </a:spcAft>
                      </a:pPr>
                      <a:r>
                        <a:rPr lang="de-DE" sz="1200" dirty="0">
                          <a:effectLst/>
                        </a:rPr>
                        <a:t>vorbildliche Vorgesetzte</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0,07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0,37***</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1269407"/>
                  </a:ext>
                </a:extLst>
              </a:tr>
              <a:tr h="247242">
                <a:tc>
                  <a:txBody>
                    <a:bodyPr/>
                    <a:lstStyle/>
                    <a:p>
                      <a:pPr marL="180340" marR="82550">
                        <a:spcBef>
                          <a:spcPts val="200"/>
                        </a:spcBef>
                        <a:spcAft>
                          <a:spcPts val="200"/>
                        </a:spcAft>
                      </a:pPr>
                      <a:r>
                        <a:rPr lang="de-DE" sz="1200" dirty="0">
                          <a:effectLst/>
                        </a:rPr>
                        <a:t>interessante Tätigkeit</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0,43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0,34***</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869938491"/>
                  </a:ext>
                </a:extLst>
              </a:tr>
              <a:tr h="247242">
                <a:tc>
                  <a:txBody>
                    <a:bodyPr/>
                    <a:lstStyle/>
                    <a:p>
                      <a:pPr marL="180340" marR="82550">
                        <a:spcBef>
                          <a:spcPts val="200"/>
                        </a:spcBef>
                        <a:spcAft>
                          <a:spcPts val="200"/>
                        </a:spcAft>
                      </a:pPr>
                      <a:r>
                        <a:rPr lang="de-DE" sz="1200" dirty="0">
                          <a:effectLst/>
                        </a:rPr>
                        <a:t>Kameradschaft/Teamwork</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0,29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0,34***</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876824524"/>
                  </a:ext>
                </a:extLst>
              </a:tr>
              <a:tr h="247242">
                <a:tc>
                  <a:txBody>
                    <a:bodyPr/>
                    <a:lstStyle/>
                    <a:p>
                      <a:pPr marL="180340" marR="82550">
                        <a:spcBef>
                          <a:spcPts val="200"/>
                        </a:spcBef>
                        <a:spcAft>
                          <a:spcPts val="200"/>
                        </a:spcAft>
                      </a:pPr>
                      <a:r>
                        <a:rPr lang="de-DE" sz="1200" dirty="0">
                          <a:effectLst/>
                        </a:rPr>
                        <a:t>Neues lernen können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0,17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0,33***</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905861996"/>
                  </a:ext>
                </a:extLst>
              </a:tr>
              <a:tr h="247242">
                <a:tc>
                  <a:txBody>
                    <a:bodyPr/>
                    <a:lstStyle/>
                    <a:p>
                      <a:pPr marL="180340" marR="82550">
                        <a:spcBef>
                          <a:spcPts val="200"/>
                        </a:spcBef>
                        <a:spcAft>
                          <a:spcPts val="200"/>
                        </a:spcAft>
                      </a:pPr>
                      <a:r>
                        <a:rPr lang="de-DE" sz="1200" dirty="0">
                          <a:effectLst/>
                        </a:rPr>
                        <a:t>Bezahlung</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 0,34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0,33***</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264438581"/>
                  </a:ext>
                </a:extLst>
              </a:tr>
              <a:tr h="247242">
                <a:tc>
                  <a:txBody>
                    <a:bodyPr/>
                    <a:lstStyle/>
                    <a:p>
                      <a:pPr marL="180340" marR="82550">
                        <a:spcBef>
                          <a:spcPts val="200"/>
                        </a:spcBef>
                        <a:spcAft>
                          <a:spcPts val="200"/>
                        </a:spcAft>
                      </a:pPr>
                      <a:r>
                        <a:rPr lang="de-DE" sz="1200" dirty="0">
                          <a:effectLst/>
                        </a:rPr>
                        <a:t>eindeutige Verantwortlichkeiten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 0,17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0,32***</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340627173"/>
                  </a:ext>
                </a:extLst>
              </a:tr>
              <a:tr h="247242">
                <a:tc>
                  <a:txBody>
                    <a:bodyPr/>
                    <a:lstStyle/>
                    <a:p>
                      <a:pPr marL="180340" marR="82550">
                        <a:spcBef>
                          <a:spcPts val="200"/>
                        </a:spcBef>
                        <a:spcAft>
                          <a:spcPts val="200"/>
                        </a:spcAft>
                      </a:pPr>
                      <a:r>
                        <a:rPr lang="de-DE" sz="1200" dirty="0">
                          <a:effectLst/>
                        </a:rPr>
                        <a:t>Mitbestimmungsmöglichkeiten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-0,23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0,31***</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137510366"/>
                  </a:ext>
                </a:extLst>
              </a:tr>
              <a:tr h="247242">
                <a:tc>
                  <a:txBody>
                    <a:bodyPr/>
                    <a:lstStyle/>
                    <a:p>
                      <a:pPr marL="180340" marR="82550">
                        <a:spcBef>
                          <a:spcPts val="200"/>
                        </a:spcBef>
                        <a:spcAft>
                          <a:spcPts val="200"/>
                        </a:spcAft>
                      </a:pPr>
                      <a:r>
                        <a:rPr lang="de-DE" sz="1200" dirty="0">
                          <a:effectLst/>
                        </a:rPr>
                        <a:t>Weiterbildungsmöglichkeiten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 0,11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0,30***</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00795545"/>
                  </a:ext>
                </a:extLst>
              </a:tr>
              <a:tr h="247242">
                <a:tc>
                  <a:txBody>
                    <a:bodyPr/>
                    <a:lstStyle/>
                    <a:p>
                      <a:pPr marL="180340" marR="82550">
                        <a:spcBef>
                          <a:spcPts val="200"/>
                        </a:spcBef>
                        <a:spcAft>
                          <a:spcPts val="200"/>
                        </a:spcAft>
                      </a:pPr>
                      <a:r>
                        <a:rPr lang="de-DE" sz="1200" dirty="0">
                          <a:effectLst/>
                        </a:rPr>
                        <a:t>Beförderung/Karriere</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-0,14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0,30***</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358325728"/>
                  </a:ext>
                </a:extLst>
              </a:tr>
              <a:tr h="247242">
                <a:tc>
                  <a:txBody>
                    <a:bodyPr/>
                    <a:lstStyle/>
                    <a:p>
                      <a:pPr marL="180340" marR="82550">
                        <a:spcBef>
                          <a:spcPts val="200"/>
                        </a:spcBef>
                        <a:spcAft>
                          <a:spcPts val="200"/>
                        </a:spcAft>
                      </a:pPr>
                      <a:r>
                        <a:rPr lang="de-DE" sz="1200" dirty="0">
                          <a:effectLst/>
                        </a:rPr>
                        <a:t>neue Aufgaben</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a:effectLst/>
                        </a:rPr>
                        <a:t> 0,19 </a:t>
                      </a:r>
                      <a:endParaRPr lang="de-DE" sz="120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0,28***</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44734037"/>
                  </a:ext>
                </a:extLst>
              </a:tr>
              <a:tr h="247242">
                <a:tc>
                  <a:txBody>
                    <a:bodyPr/>
                    <a:lstStyle/>
                    <a:p>
                      <a:pPr marL="180340" marR="82550">
                        <a:spcBef>
                          <a:spcPts val="200"/>
                        </a:spcBef>
                        <a:spcAft>
                          <a:spcPts val="200"/>
                        </a:spcAft>
                      </a:pPr>
                      <a:r>
                        <a:rPr lang="de-DE" sz="1200" dirty="0">
                          <a:effectLst/>
                        </a:rPr>
                        <a:t>Zustand Diensträume</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252095" algn="ctr">
                        <a:spcBef>
                          <a:spcPts val="200"/>
                        </a:spcBef>
                        <a:spcAft>
                          <a:spcPts val="200"/>
                        </a:spcAft>
                      </a:pPr>
                      <a:r>
                        <a:rPr lang="de-DE" sz="1200" dirty="0">
                          <a:effectLst/>
                        </a:rPr>
                        <a:t> 0,01 </a:t>
                      </a:r>
                      <a:endParaRPr lang="de-DE" sz="1200" dirty="0">
                        <a:effectLst/>
                        <a:latin typeface="Arial" panose="020B0604020202020204" pitchFamily="34" charset="0"/>
                        <a:ea typeface="Times New Roman" panose="02020603050405020304" pitchFamily="18" charset="0"/>
                      </a:endParaRPr>
                    </a:p>
                  </a:txBody>
                  <a:tcPr marL="0" marR="0" marT="0" marB="0">
                    <a:solidFill>
                      <a:schemeClr val="accent5"/>
                    </a:solidFill>
                  </a:tcPr>
                </a:tc>
                <a:tc>
                  <a:txBody>
                    <a:bodyPr/>
                    <a:lstStyle/>
                    <a:p>
                      <a:pPr marL="90170" marR="144145" algn="ctr">
                        <a:spcBef>
                          <a:spcPts val="200"/>
                        </a:spcBef>
                        <a:spcAft>
                          <a:spcPts val="200"/>
                        </a:spcAft>
                      </a:pPr>
                      <a:r>
                        <a:rPr lang="de-DE" sz="1200" dirty="0">
                          <a:effectLst/>
                        </a:rPr>
                        <a:t>0,28***</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965304578"/>
                  </a:ext>
                </a:extLst>
              </a:tr>
            </a:tbl>
          </a:graphicData>
        </a:graphic>
      </p:graphicFrame>
    </p:spTree>
    <p:extLst>
      <p:ext uri="{BB962C8B-B14F-4D97-AF65-F5344CB8AC3E}">
        <p14:creationId xmlns:p14="http://schemas.microsoft.com/office/powerpoint/2010/main" val="4001790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338554"/>
          </a:xfrm>
          <a:prstGeom prst="rect">
            <a:avLst/>
          </a:prstGeom>
          <a:noFill/>
        </p:spPr>
        <p:txBody>
          <a:bodyPr wrap="square" rtlCol="0">
            <a:spAutoFit/>
          </a:bodyPr>
          <a:lstStyle/>
          <a:p>
            <a:r>
              <a:rPr lang="de-DE" sz="1600" b="1" dirty="0">
                <a:latin typeface="+mn-lt"/>
              </a:rPr>
              <a:t>Berufsbezogene Bedürfnisse (2/2)</a:t>
            </a:r>
            <a:endParaRPr lang="de-DE" sz="2000" b="1" dirty="0">
              <a:latin typeface="+mn-lt"/>
            </a:endParaRPr>
          </a:p>
        </p:txBody>
      </p:sp>
      <p:sp>
        <p:nvSpPr>
          <p:cNvPr id="7" name="Rechteck 6">
            <a:extLst>
              <a:ext uri="{FF2B5EF4-FFF2-40B4-BE49-F238E27FC236}">
                <a16:creationId xmlns:a16="http://schemas.microsoft.com/office/drawing/2014/main" id="{D82692CB-6C37-46BE-858E-FE1BBC2A7A48}"/>
              </a:ext>
            </a:extLst>
          </p:cNvPr>
          <p:cNvSpPr/>
          <p:nvPr/>
        </p:nvSpPr>
        <p:spPr>
          <a:xfrm>
            <a:off x="899592" y="5966990"/>
            <a:ext cx="7541957" cy="461665"/>
          </a:xfrm>
          <a:prstGeom prst="rect">
            <a:avLst/>
          </a:prstGeom>
        </p:spPr>
        <p:txBody>
          <a:bodyPr wrap="square">
            <a:spAutoFit/>
          </a:bodyPr>
          <a:lstStyle/>
          <a:p>
            <a:r>
              <a:rPr lang="de-DE" sz="1200" dirty="0">
                <a:latin typeface="Arial" panose="020B0604020202020204" pitchFamily="34" charset="0"/>
                <a:ea typeface="Times New Roman" panose="02020603050405020304" pitchFamily="18" charset="0"/>
                <a:cs typeface="Arial" panose="020B0604020202020204" pitchFamily="34" charset="0"/>
              </a:rPr>
              <a:t>Anmerkungen: M(j): [-1, 1]. ***p&lt;0.001; **p&lt;0.01; *p&lt;0.05. V(j): Pearson-Korrelation zwischen Einzelbedürfnis und Attraktivitätsindex. Datenbasis: ZMSBw: Personalbefragung 2020. </a:t>
            </a:r>
          </a:p>
        </p:txBody>
      </p:sp>
      <p:graphicFrame>
        <p:nvGraphicFramePr>
          <p:cNvPr id="3" name="Tabelle 2">
            <a:extLst>
              <a:ext uri="{FF2B5EF4-FFF2-40B4-BE49-F238E27FC236}">
                <a16:creationId xmlns:a16="http://schemas.microsoft.com/office/drawing/2014/main" id="{EC95D65A-44D4-4193-8C67-E7567A06838B}"/>
              </a:ext>
            </a:extLst>
          </p:cNvPr>
          <p:cNvGraphicFramePr>
            <a:graphicFrameLocks noGrp="1"/>
          </p:cNvGraphicFramePr>
          <p:nvPr>
            <p:extLst>
              <p:ext uri="{D42A27DB-BD31-4B8C-83A1-F6EECF244321}">
                <p14:modId xmlns:p14="http://schemas.microsoft.com/office/powerpoint/2010/main" val="1030716062"/>
              </p:ext>
            </p:extLst>
          </p:nvPr>
        </p:nvGraphicFramePr>
        <p:xfrm>
          <a:off x="952717" y="1136216"/>
          <a:ext cx="7488832" cy="4585568"/>
        </p:xfrm>
        <a:graphic>
          <a:graphicData uri="http://schemas.openxmlformats.org/drawingml/2006/table">
            <a:tbl>
              <a:tblPr>
                <a:tableStyleId>{5C22544A-7EE6-4342-B048-85BDC9FD1C3A}</a:tableStyleId>
              </a:tblPr>
              <a:tblGrid>
                <a:gridCol w="4680520">
                  <a:extLst>
                    <a:ext uri="{9D8B030D-6E8A-4147-A177-3AD203B41FA5}">
                      <a16:colId xmlns:a16="http://schemas.microsoft.com/office/drawing/2014/main" val="1938913112"/>
                    </a:ext>
                  </a:extLst>
                </a:gridCol>
                <a:gridCol w="1277261">
                  <a:extLst>
                    <a:ext uri="{9D8B030D-6E8A-4147-A177-3AD203B41FA5}">
                      <a16:colId xmlns:a16="http://schemas.microsoft.com/office/drawing/2014/main" val="1261223219"/>
                    </a:ext>
                  </a:extLst>
                </a:gridCol>
                <a:gridCol w="1531051">
                  <a:extLst>
                    <a:ext uri="{9D8B030D-6E8A-4147-A177-3AD203B41FA5}">
                      <a16:colId xmlns:a16="http://schemas.microsoft.com/office/drawing/2014/main" val="1369346753"/>
                    </a:ext>
                  </a:extLst>
                </a:gridCol>
              </a:tblGrid>
              <a:tr h="315492">
                <a:tc rowSpan="2">
                  <a:txBody>
                    <a:bodyPr/>
                    <a:lstStyle/>
                    <a:p>
                      <a:pPr marL="90170" marR="90170">
                        <a:lnSpc>
                          <a:spcPct val="130000"/>
                        </a:lnSpc>
                        <a:spcBef>
                          <a:spcPts val="200"/>
                        </a:spcBef>
                        <a:spcAft>
                          <a:spcPts val="200"/>
                        </a:spcAft>
                      </a:pPr>
                      <a:r>
                        <a:rPr lang="de-DE" sz="1200" dirty="0">
                          <a:effectLst/>
                        </a:rPr>
                        <a:t>Einzelbedürfnis</a:t>
                      </a:r>
                    </a:p>
                    <a:p>
                      <a:pPr marL="90170" marR="90170">
                        <a:lnSpc>
                          <a:spcPct val="130000"/>
                        </a:lnSpc>
                        <a:spcBef>
                          <a:spcPts val="200"/>
                        </a:spcBef>
                        <a:spcAft>
                          <a:spcPts val="200"/>
                        </a:spcAft>
                      </a:pPr>
                      <a:endParaRPr lang="de-DE" sz="1200" dirty="0">
                        <a:effectLst/>
                        <a:latin typeface="Times New Roman" panose="02020603050405020304" pitchFamily="18" charset="0"/>
                        <a:ea typeface="Times New Roman" panose="02020603050405020304" pitchFamily="18" charset="0"/>
                      </a:endParaRPr>
                    </a:p>
                  </a:txBody>
                  <a:tcPr marL="0" marR="0" marT="0" marB="0" anchor="b">
                    <a:solidFill>
                      <a:schemeClr val="accent5"/>
                    </a:solidFill>
                  </a:tcPr>
                </a:tc>
                <a:tc gridSpan="2">
                  <a:txBody>
                    <a:bodyPr/>
                    <a:lstStyle/>
                    <a:p>
                      <a:pPr algn="ctr">
                        <a:lnSpc>
                          <a:spcPct val="130000"/>
                        </a:lnSpc>
                        <a:spcBef>
                          <a:spcPts val="200"/>
                        </a:spcBef>
                        <a:spcAft>
                          <a:spcPts val="200"/>
                        </a:spcAft>
                      </a:pPr>
                      <a:r>
                        <a:rPr lang="de-DE" sz="1200" dirty="0">
                          <a:effectLst/>
                        </a:rPr>
                        <a:t>2020</a:t>
                      </a:r>
                      <a:endParaRPr lang="de-DE" sz="1200" dirty="0">
                        <a:effectLst/>
                        <a:latin typeface="Times New Roman" panose="02020603050405020304" pitchFamily="18" charset="0"/>
                        <a:ea typeface="Times New Roman" panose="02020603050405020304" pitchFamily="18" charset="0"/>
                      </a:endParaRPr>
                    </a:p>
                  </a:txBody>
                  <a:tcPr marL="0" marR="0" marT="0" marB="0">
                    <a:solidFill>
                      <a:schemeClr val="accent5"/>
                    </a:solidFill>
                  </a:tcPr>
                </a:tc>
                <a:tc hMerge="1">
                  <a:txBody>
                    <a:bodyPr/>
                    <a:lstStyle/>
                    <a:p>
                      <a:endParaRPr lang="de-DE"/>
                    </a:p>
                  </a:txBody>
                  <a:tcPr/>
                </a:tc>
                <a:extLst>
                  <a:ext uri="{0D108BD9-81ED-4DB2-BD59-A6C34878D82A}">
                    <a16:rowId xmlns:a16="http://schemas.microsoft.com/office/drawing/2014/main" val="3639881131"/>
                  </a:ext>
                </a:extLst>
              </a:tr>
              <a:tr h="314204">
                <a:tc vMerge="1">
                  <a:txBody>
                    <a:bodyPr/>
                    <a:lstStyle/>
                    <a:p>
                      <a:endParaRPr lang="de-DE"/>
                    </a:p>
                  </a:txBody>
                  <a:tcPr/>
                </a:tc>
                <a:tc>
                  <a:txBody>
                    <a:bodyPr/>
                    <a:lstStyle/>
                    <a:p>
                      <a:pPr algn="ctr">
                        <a:lnSpc>
                          <a:spcPct val="130000"/>
                        </a:lnSpc>
                        <a:spcBef>
                          <a:spcPts val="200"/>
                        </a:spcBef>
                        <a:spcAft>
                          <a:spcPts val="200"/>
                        </a:spcAft>
                      </a:pPr>
                      <a:r>
                        <a:rPr lang="de-DE" sz="1200" dirty="0">
                          <a:effectLst/>
                        </a:rPr>
                        <a:t>M</a:t>
                      </a:r>
                      <a:r>
                        <a:rPr lang="de-DE" sz="1200" baseline="-25000" dirty="0">
                          <a:effectLst/>
                        </a:rPr>
                        <a:t>(j)</a:t>
                      </a:r>
                      <a:endParaRPr lang="de-DE" sz="1200" dirty="0">
                        <a:effectLst/>
                        <a:latin typeface="Times New Roman" panose="02020603050405020304" pitchFamily="18" charset="0"/>
                        <a:ea typeface="Times New Roman" panose="02020603050405020304" pitchFamily="18" charset="0"/>
                      </a:endParaRPr>
                    </a:p>
                  </a:txBody>
                  <a:tcPr marL="0" marR="0" marT="0" marB="0">
                    <a:solidFill>
                      <a:schemeClr val="accent5"/>
                    </a:solidFill>
                  </a:tcPr>
                </a:tc>
                <a:tc>
                  <a:txBody>
                    <a:bodyPr/>
                    <a:lstStyle/>
                    <a:p>
                      <a:pPr algn="ctr">
                        <a:lnSpc>
                          <a:spcPct val="130000"/>
                        </a:lnSpc>
                        <a:spcBef>
                          <a:spcPts val="200"/>
                        </a:spcBef>
                        <a:spcAft>
                          <a:spcPts val="200"/>
                        </a:spcAft>
                      </a:pPr>
                      <a:r>
                        <a:rPr lang="de-DE" sz="1200" dirty="0">
                          <a:effectLst/>
                        </a:rPr>
                        <a:t>V</a:t>
                      </a:r>
                      <a:r>
                        <a:rPr lang="de-DE" sz="1200" baseline="-25000" dirty="0">
                          <a:effectLst/>
                        </a:rPr>
                        <a:t>(j)</a:t>
                      </a:r>
                      <a:endParaRPr lang="de-DE" sz="1200" dirty="0">
                        <a:effectLst/>
                        <a:latin typeface="Times New Roman" panose="02020603050405020304" pitchFamily="18"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37444854"/>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Zustand Liegenschaft</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-0,18 </a:t>
                      </a:r>
                    </a:p>
                  </a:txBody>
                  <a:tcPr marL="0" marR="0" marT="0" marB="0">
                    <a:solidFill>
                      <a:schemeClr val="accent5"/>
                    </a:solidFill>
                  </a:tcPr>
                </a:tc>
                <a:tc>
                  <a:txBody>
                    <a:bodyPr/>
                    <a:lstStyle/>
                    <a:p>
                      <a:pPr marL="90170" marR="144145" algn="ctr">
                        <a:spcBef>
                          <a:spcPts val="200"/>
                        </a:spcBef>
                        <a:spcAft>
                          <a:spcPts val="200"/>
                        </a:spcAft>
                      </a:pPr>
                      <a:r>
                        <a:rPr lang="de-DE" sz="1200">
                          <a:effectLst/>
                          <a:latin typeface="Arial" panose="020B0604020202020204" pitchFamily="34" charset="0"/>
                          <a:ea typeface="Times New Roman" panose="02020603050405020304" pitchFamily="18" charset="0"/>
                        </a:rPr>
                        <a:t>0,27***</a:t>
                      </a:r>
                    </a:p>
                  </a:txBody>
                  <a:tcPr marL="0" marR="0" marT="0" marB="0" anchor="ctr">
                    <a:solidFill>
                      <a:schemeClr val="accent5"/>
                    </a:solidFill>
                  </a:tcPr>
                </a:tc>
                <a:extLst>
                  <a:ext uri="{0D108BD9-81ED-4DB2-BD59-A6C34878D82A}">
                    <a16:rowId xmlns:a16="http://schemas.microsoft.com/office/drawing/2014/main" val="1292407937"/>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Entscheidungskompetenzen</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-0,01 </a:t>
                      </a:r>
                    </a:p>
                  </a:txBody>
                  <a:tcPr marL="0" marR="0" marT="0" marB="0">
                    <a:solidFill>
                      <a:schemeClr val="accent5"/>
                    </a:solidFill>
                  </a:tcPr>
                </a:tc>
                <a:tc>
                  <a:txBody>
                    <a:bodyPr/>
                    <a:lstStyle/>
                    <a:p>
                      <a:pPr marL="90170" marR="144145" algn="ctr">
                        <a:spcBef>
                          <a:spcPts val="200"/>
                        </a:spcBef>
                        <a:spcAft>
                          <a:spcPts val="200"/>
                        </a:spcAft>
                      </a:pPr>
                      <a:r>
                        <a:rPr lang="de-DE" sz="1200">
                          <a:effectLst/>
                          <a:latin typeface="Arial" panose="020B0604020202020204" pitchFamily="34" charset="0"/>
                          <a:ea typeface="Times New Roman" panose="02020603050405020304" pitchFamily="18" charset="0"/>
                        </a:rPr>
                        <a:t>0,26***</a:t>
                      </a:r>
                    </a:p>
                  </a:txBody>
                  <a:tcPr marL="0" marR="0" marT="0" marB="0" anchor="ctr">
                    <a:solidFill>
                      <a:schemeClr val="accent5"/>
                    </a:solidFill>
                  </a:tcPr>
                </a:tc>
                <a:extLst>
                  <a:ext uri="{0D108BD9-81ED-4DB2-BD59-A6C34878D82A}">
                    <a16:rowId xmlns:a16="http://schemas.microsoft.com/office/drawing/2014/main" val="3147948576"/>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Arbeitsbedingungen</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 0,23 </a:t>
                      </a:r>
                    </a:p>
                  </a:txBody>
                  <a:tcPr marL="0" marR="0" marT="0" marB="0">
                    <a:solidFill>
                      <a:schemeClr val="accent5"/>
                    </a:solidFill>
                  </a:tcPr>
                </a:tc>
                <a:tc>
                  <a:txBody>
                    <a:bodyPr/>
                    <a:lstStyle/>
                    <a:p>
                      <a:pPr marL="90170" marR="144145" algn="ctr">
                        <a:spcBef>
                          <a:spcPts val="200"/>
                        </a:spcBef>
                        <a:spcAft>
                          <a:spcPts val="200"/>
                        </a:spcAft>
                      </a:pPr>
                      <a:r>
                        <a:rPr lang="de-DE" sz="1200">
                          <a:effectLst/>
                          <a:latin typeface="Arial" panose="020B0604020202020204" pitchFamily="34" charset="0"/>
                          <a:ea typeface="Times New Roman" panose="02020603050405020304" pitchFamily="18" charset="0"/>
                        </a:rPr>
                        <a:t>0,26***</a:t>
                      </a:r>
                    </a:p>
                  </a:txBody>
                  <a:tcPr marL="0" marR="0" marT="0" marB="0" anchor="ctr">
                    <a:solidFill>
                      <a:schemeClr val="accent5"/>
                    </a:solidFill>
                  </a:tcPr>
                </a:tc>
                <a:extLst>
                  <a:ext uri="{0D108BD9-81ED-4DB2-BD59-A6C34878D82A}">
                    <a16:rowId xmlns:a16="http://schemas.microsoft.com/office/drawing/2014/main" val="3889780925"/>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soziales Umfeld</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 0,46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0,24***</a:t>
                      </a:r>
                    </a:p>
                  </a:txBody>
                  <a:tcPr marL="0" marR="0" marT="0" marB="0" anchor="ctr">
                    <a:solidFill>
                      <a:schemeClr val="accent5"/>
                    </a:solidFill>
                  </a:tcPr>
                </a:tc>
                <a:extLst>
                  <a:ext uri="{0D108BD9-81ED-4DB2-BD59-A6C34878D82A}">
                    <a16:rowId xmlns:a16="http://schemas.microsoft.com/office/drawing/2014/main" val="2972256769"/>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Gleichberechtigung Frauen und Männer</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0,41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0,24***</a:t>
                      </a:r>
                    </a:p>
                  </a:txBody>
                  <a:tcPr marL="0" marR="0" marT="0" marB="0" anchor="ctr">
                    <a:solidFill>
                      <a:schemeClr val="accent5"/>
                    </a:solidFill>
                  </a:tcPr>
                </a:tc>
                <a:extLst>
                  <a:ext uri="{0D108BD9-81ED-4DB2-BD59-A6C34878D82A}">
                    <a16:rowId xmlns:a16="http://schemas.microsoft.com/office/drawing/2014/main" val="1633648543"/>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Umzüge</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0,28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0,21***</a:t>
                      </a:r>
                    </a:p>
                  </a:txBody>
                  <a:tcPr marL="0" marR="0" marT="0" marB="0" anchor="ctr">
                    <a:solidFill>
                      <a:schemeClr val="accent5"/>
                    </a:solidFill>
                  </a:tcPr>
                </a:tc>
                <a:extLst>
                  <a:ext uri="{0D108BD9-81ED-4DB2-BD59-A6C34878D82A}">
                    <a16:rowId xmlns:a16="http://schemas.microsoft.com/office/drawing/2014/main" val="231269407"/>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Kinderbetreuungsmöglichkeiten</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-0,08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0,20***</a:t>
                      </a:r>
                    </a:p>
                  </a:txBody>
                  <a:tcPr marL="0" marR="0" marT="0" marB="0" anchor="ctr">
                    <a:solidFill>
                      <a:schemeClr val="accent5"/>
                    </a:solidFill>
                  </a:tcPr>
                </a:tc>
                <a:extLst>
                  <a:ext uri="{0D108BD9-81ED-4DB2-BD59-A6C34878D82A}">
                    <a16:rowId xmlns:a16="http://schemas.microsoft.com/office/drawing/2014/main" val="1869938491"/>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maximal 41 Stunden arbeiten</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0,18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0,20***</a:t>
                      </a:r>
                    </a:p>
                  </a:txBody>
                  <a:tcPr marL="0" marR="0" marT="0" marB="0" anchor="ctr">
                    <a:solidFill>
                      <a:schemeClr val="accent5"/>
                    </a:solidFill>
                  </a:tcPr>
                </a:tc>
                <a:extLst>
                  <a:ext uri="{0D108BD9-81ED-4DB2-BD59-A6C34878D82A}">
                    <a16:rowId xmlns:a16="http://schemas.microsoft.com/office/drawing/2014/main" val="876824524"/>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freie Wochenenden</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0,41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0,20***</a:t>
                      </a:r>
                    </a:p>
                  </a:txBody>
                  <a:tcPr marL="0" marR="0" marT="0" marB="0" anchor="ctr">
                    <a:solidFill>
                      <a:schemeClr val="accent5"/>
                    </a:solidFill>
                  </a:tcPr>
                </a:tc>
                <a:extLst>
                  <a:ext uri="{0D108BD9-81ED-4DB2-BD59-A6C34878D82A}">
                    <a16:rowId xmlns:a16="http://schemas.microsoft.com/office/drawing/2014/main" val="905861996"/>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Arbeitsplatzsicherheit</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0,69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0,19***</a:t>
                      </a:r>
                    </a:p>
                  </a:txBody>
                  <a:tcPr marL="0" marR="0" marT="0" marB="0" anchor="ctr">
                    <a:solidFill>
                      <a:schemeClr val="accent5"/>
                    </a:solidFill>
                  </a:tcPr>
                </a:tc>
                <a:extLst>
                  <a:ext uri="{0D108BD9-81ED-4DB2-BD59-A6C34878D82A}">
                    <a16:rowId xmlns:a16="http://schemas.microsoft.com/office/drawing/2014/main" val="1264438581"/>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Nähe Arbeitsplatz/Wohnort</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0,14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0,19***</a:t>
                      </a:r>
                    </a:p>
                  </a:txBody>
                  <a:tcPr marL="0" marR="0" marT="0" marB="0" anchor="ctr">
                    <a:solidFill>
                      <a:schemeClr val="accent5"/>
                    </a:solidFill>
                  </a:tcPr>
                </a:tc>
                <a:extLst>
                  <a:ext uri="{0D108BD9-81ED-4DB2-BD59-A6C34878D82A}">
                    <a16:rowId xmlns:a16="http://schemas.microsoft.com/office/drawing/2014/main" val="3340627173"/>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Übernahme von Verantwortung</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0,25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0,18***</a:t>
                      </a:r>
                    </a:p>
                  </a:txBody>
                  <a:tcPr marL="0" marR="0" marT="0" marB="0" anchor="ctr">
                    <a:solidFill>
                      <a:schemeClr val="accent5"/>
                    </a:solidFill>
                  </a:tcPr>
                </a:tc>
                <a:extLst>
                  <a:ext uri="{0D108BD9-81ED-4DB2-BD59-A6C34878D82A}">
                    <a16:rowId xmlns:a16="http://schemas.microsoft.com/office/drawing/2014/main" val="1137510366"/>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Kontakt zu Menschen</a:t>
                      </a:r>
                    </a:p>
                  </a:txBody>
                  <a:tcPr marL="0" marR="0" marT="0" marB="0">
                    <a:solidFill>
                      <a:schemeClr val="accent5"/>
                    </a:solidFill>
                  </a:tcPr>
                </a:tc>
                <a:tc>
                  <a:txBody>
                    <a:bodyPr/>
                    <a:lstStyle/>
                    <a:p>
                      <a:pPr marL="90170" marR="252095" algn="ctr">
                        <a:spcBef>
                          <a:spcPts val="200"/>
                        </a:spcBef>
                        <a:spcAft>
                          <a:spcPts val="200"/>
                        </a:spcAft>
                      </a:pPr>
                      <a:r>
                        <a:rPr lang="de-DE" sz="1200">
                          <a:effectLst/>
                          <a:latin typeface="Arial" panose="020B0604020202020204" pitchFamily="34" charset="0"/>
                          <a:ea typeface="Times New Roman" panose="02020603050405020304" pitchFamily="18" charset="0"/>
                        </a:rPr>
                        <a:t> 0,63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0,18***</a:t>
                      </a:r>
                    </a:p>
                  </a:txBody>
                  <a:tcPr marL="0" marR="0" marT="0" marB="0" anchor="ctr">
                    <a:solidFill>
                      <a:schemeClr val="accent5"/>
                    </a:solidFill>
                  </a:tcPr>
                </a:tc>
                <a:extLst>
                  <a:ext uri="{0D108BD9-81ED-4DB2-BD59-A6C34878D82A}">
                    <a16:rowId xmlns:a16="http://schemas.microsoft.com/office/drawing/2014/main" val="300795545"/>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Sozialleistungen</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 0,37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0,18***</a:t>
                      </a:r>
                    </a:p>
                  </a:txBody>
                  <a:tcPr marL="0" marR="0" marT="0" marB="0" anchor="ctr">
                    <a:solidFill>
                      <a:schemeClr val="accent5"/>
                    </a:solidFill>
                  </a:tcPr>
                </a:tc>
                <a:extLst>
                  <a:ext uri="{0D108BD9-81ED-4DB2-BD59-A6C34878D82A}">
                    <a16:rowId xmlns:a16="http://schemas.microsoft.com/office/drawing/2014/main" val="3358325728"/>
                  </a:ext>
                </a:extLst>
              </a:tr>
              <a:tr h="247242">
                <a:tc>
                  <a:txBody>
                    <a:bodyPr/>
                    <a:lstStyle/>
                    <a:p>
                      <a:pPr marL="180340" marR="82550">
                        <a:spcBef>
                          <a:spcPts val="200"/>
                        </a:spcBef>
                        <a:spcAft>
                          <a:spcPts val="200"/>
                        </a:spcAft>
                      </a:pPr>
                      <a:r>
                        <a:rPr lang="de-DE" sz="1200" dirty="0">
                          <a:effectLst/>
                          <a:latin typeface="Arial" panose="020B0604020202020204" pitchFamily="34" charset="0"/>
                          <a:ea typeface="Times New Roman" panose="02020603050405020304" pitchFamily="18" charset="0"/>
                        </a:rPr>
                        <a:t>selten Dienstreisen</a:t>
                      </a:r>
                    </a:p>
                  </a:txBody>
                  <a:tcPr marL="0" marR="0" marT="0" marB="0">
                    <a:solidFill>
                      <a:schemeClr val="accent5"/>
                    </a:solidFill>
                  </a:tcPr>
                </a:tc>
                <a:tc>
                  <a:txBody>
                    <a:bodyPr/>
                    <a:lstStyle/>
                    <a:p>
                      <a:pPr marL="90170" marR="252095" algn="ctr">
                        <a:spcBef>
                          <a:spcPts val="200"/>
                        </a:spcBef>
                        <a:spcAft>
                          <a:spcPts val="200"/>
                        </a:spcAft>
                      </a:pPr>
                      <a:r>
                        <a:rPr lang="de-DE" sz="1200" dirty="0">
                          <a:effectLst/>
                          <a:latin typeface="Arial" panose="020B0604020202020204" pitchFamily="34" charset="0"/>
                          <a:ea typeface="Times New Roman" panose="02020603050405020304" pitchFamily="18" charset="0"/>
                        </a:rPr>
                        <a:t> 0,23 </a:t>
                      </a:r>
                    </a:p>
                  </a:txBody>
                  <a:tcPr marL="0" marR="0" marT="0" marB="0">
                    <a:solidFill>
                      <a:schemeClr val="accent5"/>
                    </a:solidFill>
                  </a:tcPr>
                </a:tc>
                <a:tc>
                  <a:txBody>
                    <a:bodyPr/>
                    <a:lstStyle/>
                    <a:p>
                      <a:pPr marL="90170" marR="144145" algn="ctr">
                        <a:spcBef>
                          <a:spcPts val="200"/>
                        </a:spcBef>
                        <a:spcAft>
                          <a:spcPts val="200"/>
                        </a:spcAft>
                      </a:pPr>
                      <a:r>
                        <a:rPr lang="de-DE" sz="1200" dirty="0">
                          <a:effectLst/>
                          <a:latin typeface="Arial" panose="020B0604020202020204" pitchFamily="34" charset="0"/>
                          <a:ea typeface="Times New Roman" panose="02020603050405020304" pitchFamily="18" charset="0"/>
                        </a:rPr>
                        <a:t>0,16***</a:t>
                      </a:r>
                    </a:p>
                  </a:txBody>
                  <a:tcPr marL="0" marR="0" marT="0" marB="0" anchor="ctr">
                    <a:solidFill>
                      <a:schemeClr val="accent5"/>
                    </a:solidFill>
                  </a:tcPr>
                </a:tc>
                <a:extLst>
                  <a:ext uri="{0D108BD9-81ED-4DB2-BD59-A6C34878D82A}">
                    <a16:rowId xmlns:a16="http://schemas.microsoft.com/office/drawing/2014/main" val="2344734037"/>
                  </a:ext>
                </a:extLst>
              </a:tr>
              <a:tr h="247242">
                <a:tc>
                  <a:txBody>
                    <a:bodyPr/>
                    <a:lstStyle/>
                    <a:p>
                      <a:pPr marL="180340" marR="82550">
                        <a:spcBef>
                          <a:spcPts val="200"/>
                        </a:spcBef>
                        <a:spcAft>
                          <a:spcPts val="300"/>
                        </a:spcAft>
                      </a:pPr>
                      <a:r>
                        <a:rPr lang="de-DE" sz="1200" dirty="0">
                          <a:effectLst/>
                          <a:latin typeface="Arial" panose="020B0604020202020204" pitchFamily="34" charset="0"/>
                          <a:ea typeface="Times New Roman" panose="02020603050405020304" pitchFamily="18" charset="0"/>
                        </a:rPr>
                        <a:t>führen zu können</a:t>
                      </a:r>
                    </a:p>
                  </a:txBody>
                  <a:tcPr marL="0" marR="0" marT="0" marB="0">
                    <a:solidFill>
                      <a:schemeClr val="accent5"/>
                    </a:solidFill>
                  </a:tcPr>
                </a:tc>
                <a:tc>
                  <a:txBody>
                    <a:bodyPr/>
                    <a:lstStyle/>
                    <a:p>
                      <a:pPr marL="90170" marR="252095" algn="ctr">
                        <a:spcBef>
                          <a:spcPts val="200"/>
                        </a:spcBef>
                        <a:spcAft>
                          <a:spcPts val="300"/>
                        </a:spcAft>
                      </a:pPr>
                      <a:r>
                        <a:rPr lang="de-DE" sz="1200">
                          <a:effectLst/>
                          <a:latin typeface="Arial" panose="020B0604020202020204" pitchFamily="34" charset="0"/>
                          <a:ea typeface="Times New Roman" panose="02020603050405020304" pitchFamily="18" charset="0"/>
                        </a:rPr>
                        <a:t> 0,05 </a:t>
                      </a:r>
                    </a:p>
                  </a:txBody>
                  <a:tcPr marL="0" marR="0" marT="0" marB="0">
                    <a:solidFill>
                      <a:schemeClr val="accent5"/>
                    </a:solidFill>
                  </a:tcPr>
                </a:tc>
                <a:tc>
                  <a:txBody>
                    <a:bodyPr/>
                    <a:lstStyle/>
                    <a:p>
                      <a:pPr marL="90170" marR="144145" algn="ctr">
                        <a:spcBef>
                          <a:spcPts val="200"/>
                        </a:spcBef>
                        <a:spcAft>
                          <a:spcPts val="300"/>
                        </a:spcAft>
                      </a:pPr>
                      <a:r>
                        <a:rPr lang="de-DE" sz="1200" dirty="0">
                          <a:effectLst/>
                          <a:latin typeface="Arial" panose="020B0604020202020204" pitchFamily="34" charset="0"/>
                          <a:ea typeface="Times New Roman" panose="02020603050405020304" pitchFamily="18" charset="0"/>
                        </a:rPr>
                        <a:t>0,09***</a:t>
                      </a:r>
                    </a:p>
                  </a:txBody>
                  <a:tcPr marL="0" marR="0" marT="0" marB="0" anchor="ctr">
                    <a:solidFill>
                      <a:schemeClr val="accent5"/>
                    </a:solidFill>
                  </a:tcPr>
                </a:tc>
                <a:extLst>
                  <a:ext uri="{0D108BD9-81ED-4DB2-BD59-A6C34878D82A}">
                    <a16:rowId xmlns:a16="http://schemas.microsoft.com/office/drawing/2014/main" val="2965304578"/>
                  </a:ext>
                </a:extLst>
              </a:tr>
            </a:tbl>
          </a:graphicData>
        </a:graphic>
      </p:graphicFrame>
    </p:spTree>
    <p:extLst>
      <p:ext uri="{BB962C8B-B14F-4D97-AF65-F5344CB8AC3E}">
        <p14:creationId xmlns:p14="http://schemas.microsoft.com/office/powerpoint/2010/main" val="1441891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bgerundetes Rechteck 1"/>
          <p:cNvSpPr/>
          <p:nvPr/>
        </p:nvSpPr>
        <p:spPr>
          <a:xfrm>
            <a:off x="1264618" y="1124744"/>
            <a:ext cx="208324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Demographie</a:t>
            </a:r>
            <a:br>
              <a:rPr lang="de-DE" sz="1200" dirty="0">
                <a:solidFill>
                  <a:schemeClr val="tx1"/>
                </a:solidFill>
              </a:rPr>
            </a:br>
            <a:r>
              <a:rPr lang="de-DE" sz="1200" dirty="0">
                <a:solidFill>
                  <a:schemeClr val="tx1"/>
                </a:solidFill>
              </a:rPr>
              <a:t>- Altersstruktur</a:t>
            </a:r>
          </a:p>
          <a:p>
            <a:r>
              <a:rPr lang="de-DE" sz="1200" dirty="0">
                <a:solidFill>
                  <a:schemeClr val="tx1"/>
                </a:solidFill>
              </a:rPr>
              <a:t>- Bildungsstand</a:t>
            </a:r>
          </a:p>
        </p:txBody>
      </p:sp>
      <p:sp>
        <p:nvSpPr>
          <p:cNvPr id="7" name="Abgerundetes Rechteck 6"/>
          <p:cNvSpPr/>
          <p:nvPr/>
        </p:nvSpPr>
        <p:spPr>
          <a:xfrm>
            <a:off x="259904" y="2157729"/>
            <a:ext cx="193583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1200" b="1" dirty="0">
              <a:solidFill>
                <a:srgbClr val="0070C0"/>
              </a:solidFill>
            </a:endParaRPr>
          </a:p>
          <a:p>
            <a:r>
              <a:rPr lang="de-DE" sz="1200" b="1" dirty="0">
                <a:solidFill>
                  <a:srgbClr val="0070C0"/>
                </a:solidFill>
              </a:rPr>
              <a:t>Politik</a:t>
            </a:r>
          </a:p>
          <a:p>
            <a:r>
              <a:rPr lang="de-DE" sz="1200" dirty="0">
                <a:solidFill>
                  <a:schemeClr val="tx1"/>
                </a:solidFill>
              </a:rPr>
              <a:t>- Finanzausstattung </a:t>
            </a:r>
            <a:r>
              <a:rPr lang="de-DE" sz="1200" dirty="0" err="1">
                <a:solidFill>
                  <a:schemeClr val="tx1"/>
                </a:solidFill>
              </a:rPr>
              <a:t>Bw</a:t>
            </a:r>
            <a:br>
              <a:rPr lang="de-DE" sz="1200" dirty="0">
                <a:solidFill>
                  <a:schemeClr val="tx1"/>
                </a:solidFill>
              </a:rPr>
            </a:br>
            <a:r>
              <a:rPr lang="de-DE" sz="1200" dirty="0">
                <a:solidFill>
                  <a:schemeClr val="tx1"/>
                </a:solidFill>
              </a:rPr>
              <a:t>- Attraktivitätsagenda</a:t>
            </a:r>
          </a:p>
          <a:p>
            <a:r>
              <a:rPr lang="de-DE" sz="1200" dirty="0">
                <a:solidFill>
                  <a:schemeClr val="tx1"/>
                </a:solidFill>
              </a:rPr>
              <a:t>- </a:t>
            </a:r>
            <a:r>
              <a:rPr lang="de-DE" sz="1200" dirty="0" err="1">
                <a:solidFill>
                  <a:schemeClr val="tx1"/>
                </a:solidFill>
              </a:rPr>
              <a:t>Wehrform</a:t>
            </a:r>
            <a:endParaRPr lang="de-DE" sz="1200" dirty="0">
              <a:solidFill>
                <a:schemeClr val="tx1"/>
              </a:solidFill>
            </a:endParaRPr>
          </a:p>
          <a:p>
            <a:endParaRPr lang="de-DE" sz="1200" dirty="0">
              <a:solidFill>
                <a:schemeClr val="tx1"/>
              </a:solidFill>
            </a:endParaRPr>
          </a:p>
        </p:txBody>
      </p:sp>
      <p:sp>
        <p:nvSpPr>
          <p:cNvPr id="8" name="Abgerundetes Rechteck 7"/>
          <p:cNvSpPr/>
          <p:nvPr/>
        </p:nvSpPr>
        <p:spPr>
          <a:xfrm>
            <a:off x="1282552" y="5589240"/>
            <a:ext cx="2065312"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Arbeitgebermarke</a:t>
            </a:r>
            <a:r>
              <a:rPr lang="de-DE" sz="1200" b="1" dirty="0">
                <a:solidFill>
                  <a:schemeClr val="tx1"/>
                </a:solidFill>
              </a:rPr>
              <a:t> </a:t>
            </a:r>
            <a:r>
              <a:rPr lang="de-DE" sz="1200" b="1" dirty="0">
                <a:solidFill>
                  <a:srgbClr val="0070C0"/>
                </a:solidFill>
              </a:rPr>
              <a:t>Bundeswehr</a:t>
            </a:r>
            <a:br>
              <a:rPr lang="de-DE" sz="1200" dirty="0">
                <a:solidFill>
                  <a:schemeClr val="tx1"/>
                </a:solidFill>
              </a:rPr>
            </a:br>
            <a:r>
              <a:rPr lang="de-DE" sz="1200" dirty="0">
                <a:solidFill>
                  <a:schemeClr val="tx1"/>
                </a:solidFill>
              </a:rPr>
              <a:t>- Image</a:t>
            </a:r>
          </a:p>
          <a:p>
            <a:r>
              <a:rPr lang="de-DE" sz="1200" dirty="0">
                <a:solidFill>
                  <a:schemeClr val="tx1"/>
                </a:solidFill>
              </a:rPr>
              <a:t>- Werbung</a:t>
            </a:r>
          </a:p>
        </p:txBody>
      </p:sp>
      <p:sp>
        <p:nvSpPr>
          <p:cNvPr id="9" name="Abgerundetes Rechteck 8"/>
          <p:cNvSpPr/>
          <p:nvPr/>
        </p:nvSpPr>
        <p:spPr>
          <a:xfrm>
            <a:off x="1264618" y="4437112"/>
            <a:ext cx="2083246"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Personalgewinnungs-organisation der Bundeswehr</a:t>
            </a:r>
            <a:endParaRPr lang="de-DE" sz="1200" b="1" dirty="0">
              <a:solidFill>
                <a:schemeClr val="tx1"/>
              </a:solidFill>
            </a:endParaRPr>
          </a:p>
          <a:p>
            <a:r>
              <a:rPr lang="de-DE" sz="1200" dirty="0">
                <a:solidFill>
                  <a:schemeClr val="tx1"/>
                </a:solidFill>
              </a:rPr>
              <a:t>(Qualität und Quantität)</a:t>
            </a:r>
            <a:br>
              <a:rPr lang="de-DE" sz="1200" dirty="0">
                <a:solidFill>
                  <a:schemeClr val="tx1"/>
                </a:solidFill>
              </a:rPr>
            </a:br>
            <a:endParaRPr lang="de-DE" sz="1200" dirty="0">
              <a:solidFill>
                <a:schemeClr val="tx1"/>
              </a:solidFill>
            </a:endParaRPr>
          </a:p>
        </p:txBody>
      </p:sp>
      <p:sp>
        <p:nvSpPr>
          <p:cNvPr id="10" name="Abgerundetes Rechteck 9"/>
          <p:cNvSpPr/>
          <p:nvPr/>
        </p:nvSpPr>
        <p:spPr>
          <a:xfrm>
            <a:off x="1276400" y="3298726"/>
            <a:ext cx="2071464"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Person/Organisation-Fit</a:t>
            </a:r>
            <a:br>
              <a:rPr lang="de-DE" sz="1200" dirty="0">
                <a:solidFill>
                  <a:schemeClr val="tx1"/>
                </a:solidFill>
              </a:rPr>
            </a:br>
            <a:r>
              <a:rPr lang="de-DE" sz="1200" dirty="0">
                <a:solidFill>
                  <a:schemeClr val="tx1"/>
                </a:solidFill>
              </a:rPr>
              <a:t>- Bezahlung</a:t>
            </a:r>
          </a:p>
          <a:p>
            <a:r>
              <a:rPr lang="de-DE" sz="1200" dirty="0">
                <a:solidFill>
                  <a:schemeClr val="tx1"/>
                </a:solidFill>
              </a:rPr>
              <a:t>- Karriere</a:t>
            </a:r>
            <a:br>
              <a:rPr lang="de-DE" sz="1200" dirty="0">
                <a:solidFill>
                  <a:schemeClr val="tx1"/>
                </a:solidFill>
              </a:rPr>
            </a:br>
            <a:r>
              <a:rPr lang="de-DE" sz="1200" dirty="0">
                <a:solidFill>
                  <a:schemeClr val="tx1"/>
                </a:solidFill>
              </a:rPr>
              <a:t>- Work-Life-Balance usw.</a:t>
            </a:r>
          </a:p>
        </p:txBody>
      </p:sp>
      <p:sp>
        <p:nvSpPr>
          <p:cNvPr id="11" name="Abgerundetes Rechteck 10"/>
          <p:cNvSpPr/>
          <p:nvPr/>
        </p:nvSpPr>
        <p:spPr>
          <a:xfrm>
            <a:off x="4388768" y="3298726"/>
            <a:ext cx="2055440"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Interesse am Arbeitgeber Bundeswehr und Bewerbungsverhalten</a:t>
            </a:r>
            <a:br>
              <a:rPr lang="de-DE" sz="1200" dirty="0">
                <a:solidFill>
                  <a:srgbClr val="0070C0"/>
                </a:solidFill>
              </a:rPr>
            </a:br>
            <a:endParaRPr lang="de-DE" sz="1200" dirty="0">
              <a:solidFill>
                <a:schemeClr val="tx1"/>
              </a:solidFill>
            </a:endParaRPr>
          </a:p>
        </p:txBody>
      </p:sp>
      <p:sp>
        <p:nvSpPr>
          <p:cNvPr id="12" name="Abgerundetes Rechteck 11"/>
          <p:cNvSpPr/>
          <p:nvPr/>
        </p:nvSpPr>
        <p:spPr>
          <a:xfrm>
            <a:off x="5117591" y="1952836"/>
            <a:ext cx="1501105"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Lage auf dem Arbeitsmarkt</a:t>
            </a:r>
          </a:p>
        </p:txBody>
      </p:sp>
      <p:sp>
        <p:nvSpPr>
          <p:cNvPr id="13" name="Abgerundetes Rechteck 12"/>
          <p:cNvSpPr/>
          <p:nvPr/>
        </p:nvSpPr>
        <p:spPr>
          <a:xfrm>
            <a:off x="7092280" y="3298726"/>
            <a:ext cx="1728192" cy="936104"/>
          </a:xfrm>
          <a:prstGeom prst="roundRect">
            <a:avLst/>
          </a:prstGeom>
          <a:solidFill>
            <a:srgbClr val="CD9EB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Bewerberlage Bw</a:t>
            </a:r>
            <a:endParaRPr lang="de-DE" sz="1200" dirty="0">
              <a:solidFill>
                <a:schemeClr val="tx1"/>
              </a:solidFill>
            </a:endParaRPr>
          </a:p>
        </p:txBody>
      </p:sp>
      <p:cxnSp>
        <p:nvCxnSpPr>
          <p:cNvPr id="6" name="Gerade Verbindung mit Pfeil 5"/>
          <p:cNvCxnSpPr>
            <a:stCxn id="2" idx="3"/>
          </p:cNvCxnSpPr>
          <p:nvPr/>
        </p:nvCxnSpPr>
        <p:spPr>
          <a:xfrm>
            <a:off x="3347864" y="1592796"/>
            <a:ext cx="4608512" cy="0"/>
          </a:xfrm>
          <a:prstGeom prst="straightConnector1">
            <a:avLst/>
          </a:prstGeom>
          <a:ln w="15875" cmpd="sng">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15" name="Gerade Verbindung mit Pfeil 14"/>
          <p:cNvCxnSpPr>
            <a:endCxn id="13" idx="0"/>
          </p:cNvCxnSpPr>
          <p:nvPr/>
        </p:nvCxnSpPr>
        <p:spPr>
          <a:xfrm>
            <a:off x="7956376" y="1592796"/>
            <a:ext cx="0" cy="1705930"/>
          </a:xfrm>
          <a:prstGeom prst="straightConnector1">
            <a:avLst/>
          </a:prstGeom>
          <a:ln w="158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p:nvPr/>
        </p:nvCxnSpPr>
        <p:spPr>
          <a:xfrm>
            <a:off x="5868144" y="1592796"/>
            <a:ext cx="0" cy="360040"/>
          </a:xfrm>
          <a:prstGeom prst="straightConnector1">
            <a:avLst/>
          </a:prstGeom>
          <a:ln w="158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a:off x="5868144" y="2888940"/>
            <a:ext cx="0" cy="409786"/>
          </a:xfrm>
          <a:prstGeom prst="straightConnector1">
            <a:avLst/>
          </a:prstGeom>
          <a:ln w="158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3" idx="1"/>
            <a:endCxn id="11" idx="3"/>
          </p:cNvCxnSpPr>
          <p:nvPr/>
        </p:nvCxnSpPr>
        <p:spPr>
          <a:xfrm flipH="1">
            <a:off x="6444208" y="3766778"/>
            <a:ext cx="648072" cy="0"/>
          </a:xfrm>
          <a:prstGeom prst="straightConnector1">
            <a:avLst/>
          </a:prstGeom>
          <a:ln w="15875"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7" name="Gerade Verbindung mit Pfeil 26"/>
          <p:cNvCxnSpPr/>
          <p:nvPr/>
        </p:nvCxnSpPr>
        <p:spPr>
          <a:xfrm>
            <a:off x="3851920" y="3766778"/>
            <a:ext cx="0" cy="2290514"/>
          </a:xfrm>
          <a:prstGeom prst="straightConnector1">
            <a:avLst/>
          </a:prstGeom>
          <a:ln w="15875" cmpd="sng">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29" name="Gerade Verbindung mit Pfeil 28"/>
          <p:cNvCxnSpPr>
            <a:stCxn id="11" idx="1"/>
          </p:cNvCxnSpPr>
          <p:nvPr/>
        </p:nvCxnSpPr>
        <p:spPr>
          <a:xfrm flipH="1">
            <a:off x="3347864" y="3766778"/>
            <a:ext cx="1040904" cy="0"/>
          </a:xfrm>
          <a:prstGeom prst="straightConnector1">
            <a:avLst/>
          </a:prstGeom>
          <a:ln w="15875"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flipH="1">
            <a:off x="3347864" y="4912035"/>
            <a:ext cx="504056" cy="0"/>
          </a:xfrm>
          <a:prstGeom prst="straightConnector1">
            <a:avLst/>
          </a:prstGeom>
          <a:ln w="15875" cmpd="sng">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3" name="Gerade Verbindung mit Pfeil 32"/>
          <p:cNvCxnSpPr>
            <a:endCxn id="8" idx="3"/>
          </p:cNvCxnSpPr>
          <p:nvPr/>
        </p:nvCxnSpPr>
        <p:spPr>
          <a:xfrm flipH="1">
            <a:off x="3347864" y="6052170"/>
            <a:ext cx="504056" cy="5122"/>
          </a:xfrm>
          <a:prstGeom prst="straightConnector1">
            <a:avLst/>
          </a:prstGeom>
          <a:ln w="15875" cmpd="sng">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5" name="Gerade Verbindung mit Pfeil 34"/>
          <p:cNvCxnSpPr/>
          <p:nvPr/>
        </p:nvCxnSpPr>
        <p:spPr>
          <a:xfrm>
            <a:off x="827584" y="3093833"/>
            <a:ext cx="0" cy="2963459"/>
          </a:xfrm>
          <a:prstGeom prst="straightConnector1">
            <a:avLst/>
          </a:prstGeom>
          <a:ln w="15875" cmpd="sng">
            <a:solidFill>
              <a:schemeClr val="tx1"/>
            </a:solidFill>
            <a:tailEnd type="none"/>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a:stCxn id="8" idx="1"/>
          </p:cNvCxnSpPr>
          <p:nvPr/>
        </p:nvCxnSpPr>
        <p:spPr>
          <a:xfrm flipH="1">
            <a:off x="816038" y="6057292"/>
            <a:ext cx="466514" cy="0"/>
          </a:xfrm>
          <a:prstGeom prst="straightConnector1">
            <a:avLst/>
          </a:prstGeom>
          <a:ln w="15875"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9" name="Gerade Verbindung mit Pfeil 38"/>
          <p:cNvCxnSpPr>
            <a:stCxn id="9" idx="1"/>
          </p:cNvCxnSpPr>
          <p:nvPr/>
        </p:nvCxnSpPr>
        <p:spPr>
          <a:xfrm flipH="1">
            <a:off x="816038" y="4905164"/>
            <a:ext cx="448580" cy="0"/>
          </a:xfrm>
          <a:prstGeom prst="straightConnector1">
            <a:avLst/>
          </a:prstGeom>
          <a:ln w="15875"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2" name="Gerade Verbindung mit Pfeil 41"/>
          <p:cNvCxnSpPr>
            <a:stCxn id="10" idx="1"/>
          </p:cNvCxnSpPr>
          <p:nvPr/>
        </p:nvCxnSpPr>
        <p:spPr>
          <a:xfrm flipH="1">
            <a:off x="816038" y="3766778"/>
            <a:ext cx="460362" cy="0"/>
          </a:xfrm>
          <a:prstGeom prst="straightConnector1">
            <a:avLst/>
          </a:prstGeom>
          <a:ln w="15875" cmpd="sng">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396" name="Gerade Verbindung 16395"/>
          <p:cNvCxnSpPr/>
          <p:nvPr/>
        </p:nvCxnSpPr>
        <p:spPr>
          <a:xfrm>
            <a:off x="299170" y="3165934"/>
            <a:ext cx="8560568" cy="0"/>
          </a:xfrm>
          <a:prstGeom prst="line">
            <a:avLst/>
          </a:prstGeom>
          <a:ln w="158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54" name="Abgerundetes Rechteck 53"/>
          <p:cNvSpPr/>
          <p:nvPr/>
        </p:nvSpPr>
        <p:spPr>
          <a:xfrm>
            <a:off x="5143746" y="4656698"/>
            <a:ext cx="1501105" cy="9361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200" b="1" dirty="0">
                <a:solidFill>
                  <a:srgbClr val="0070C0"/>
                </a:solidFill>
              </a:rPr>
              <a:t>Soziales Umfeld</a:t>
            </a:r>
            <a:br>
              <a:rPr lang="de-DE" sz="1200" b="1" dirty="0">
                <a:solidFill>
                  <a:srgbClr val="0070C0"/>
                </a:solidFill>
              </a:rPr>
            </a:br>
            <a:r>
              <a:rPr lang="de-DE" sz="1200" dirty="0">
                <a:solidFill>
                  <a:schemeClr val="tx1"/>
                </a:solidFill>
              </a:rPr>
              <a:t>- Freunde</a:t>
            </a:r>
          </a:p>
          <a:p>
            <a:r>
              <a:rPr lang="de-DE" sz="1200" dirty="0">
                <a:solidFill>
                  <a:schemeClr val="tx1"/>
                </a:solidFill>
              </a:rPr>
              <a:t>- Familie</a:t>
            </a:r>
          </a:p>
          <a:p>
            <a:endParaRPr lang="de-DE" sz="1200" dirty="0">
              <a:solidFill>
                <a:schemeClr val="tx1"/>
              </a:solidFill>
            </a:endParaRPr>
          </a:p>
        </p:txBody>
      </p:sp>
      <p:cxnSp>
        <p:nvCxnSpPr>
          <p:cNvPr id="55" name="Gerade Verbindung mit Pfeil 54"/>
          <p:cNvCxnSpPr/>
          <p:nvPr/>
        </p:nvCxnSpPr>
        <p:spPr>
          <a:xfrm flipV="1">
            <a:off x="5868144" y="4234830"/>
            <a:ext cx="0" cy="421868"/>
          </a:xfrm>
          <a:prstGeom prst="straightConnector1">
            <a:avLst/>
          </a:prstGeom>
          <a:ln w="15875" cmpd="sng">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feld 25">
            <a:extLst>
              <a:ext uri="{FF2B5EF4-FFF2-40B4-BE49-F238E27FC236}">
                <a16:creationId xmlns:a16="http://schemas.microsoft.com/office/drawing/2014/main" id="{BF01E1DC-9769-4F34-8C5D-17782C02B4A6}"/>
              </a:ext>
            </a:extLst>
          </p:cNvPr>
          <p:cNvSpPr txBox="1"/>
          <p:nvPr/>
        </p:nvSpPr>
        <p:spPr>
          <a:xfrm>
            <a:off x="179512" y="321623"/>
            <a:ext cx="5832648" cy="338554"/>
          </a:xfrm>
          <a:prstGeom prst="rect">
            <a:avLst/>
          </a:prstGeom>
          <a:noFill/>
        </p:spPr>
        <p:txBody>
          <a:bodyPr wrap="square" rtlCol="0">
            <a:spAutoFit/>
          </a:bodyPr>
          <a:lstStyle/>
          <a:p>
            <a:r>
              <a:rPr lang="de-DE" sz="1600" b="1" dirty="0">
                <a:latin typeface="+mn-lt"/>
              </a:rPr>
              <a:t>III. Strukturierung des Problemfelds „Bewerberlage Bw“ </a:t>
            </a:r>
            <a:endParaRPr lang="de-DE" sz="2000" b="1" dirty="0">
              <a:latin typeface="+mn-lt"/>
            </a:endParaRPr>
          </a:p>
        </p:txBody>
      </p:sp>
    </p:spTree>
    <p:extLst>
      <p:ext uri="{BB962C8B-B14F-4D97-AF65-F5344CB8AC3E}">
        <p14:creationId xmlns:p14="http://schemas.microsoft.com/office/powerpoint/2010/main" val="14044108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79512" y="321623"/>
            <a:ext cx="5832648" cy="584775"/>
          </a:xfrm>
          <a:prstGeom prst="rect">
            <a:avLst/>
          </a:prstGeom>
          <a:noFill/>
        </p:spPr>
        <p:txBody>
          <a:bodyPr wrap="square" rtlCol="0">
            <a:spAutoFit/>
          </a:bodyPr>
          <a:lstStyle/>
          <a:p>
            <a:r>
              <a:rPr lang="de-DE" sz="1600" b="1" dirty="0">
                <a:latin typeface="+mn-lt"/>
              </a:rPr>
              <a:t>Forschungsbereich Militärsoziologie: Projektbereich „Personal &amp; Organisation“</a:t>
            </a:r>
            <a:endParaRPr lang="de-DE" sz="2000" b="1" dirty="0">
              <a:latin typeface="+mn-lt"/>
            </a:endParaRPr>
          </a:p>
        </p:txBody>
      </p:sp>
      <p:sp>
        <p:nvSpPr>
          <p:cNvPr id="5" name="Rechteck 4"/>
          <p:cNvSpPr/>
          <p:nvPr/>
        </p:nvSpPr>
        <p:spPr>
          <a:xfrm>
            <a:off x="501167" y="1499467"/>
            <a:ext cx="4253234" cy="3918509"/>
          </a:xfrm>
          <a:prstGeom prst="rect">
            <a:avLst/>
          </a:prstGeom>
        </p:spPr>
        <p:txBody>
          <a:bodyPr wrap="square">
            <a:spAutoFit/>
          </a:bodyPr>
          <a:lstStyle/>
          <a:p>
            <a:pPr lvl="0">
              <a:lnSpc>
                <a:spcPct val="120000"/>
              </a:lnSpc>
            </a:pPr>
            <a:r>
              <a:rPr lang="de-DE" sz="1600" b="1" dirty="0">
                <a:solidFill>
                  <a:srgbClr val="000000"/>
                </a:solidFill>
                <a:latin typeface="Arial"/>
              </a:rPr>
              <a:t>Aktuelle Projekte:</a:t>
            </a:r>
          </a:p>
          <a:p>
            <a:pPr marL="342900" indent="-342900">
              <a:lnSpc>
                <a:spcPct val="120000"/>
              </a:lnSpc>
              <a:spcBef>
                <a:spcPts val="800"/>
              </a:spcBef>
              <a:buFont typeface="Wingdings" panose="05000000000000000000" pitchFamily="2" charset="2"/>
              <a:buChar char="Ø"/>
            </a:pPr>
            <a:r>
              <a:rPr lang="de-DE" sz="1600" dirty="0">
                <a:solidFill>
                  <a:srgbClr val="000000"/>
                </a:solidFill>
                <a:latin typeface="Arial"/>
              </a:rPr>
              <a:t>Engagement des Personals des Sanitätsdienstes der Bundeswehr in Katastrophenschutz und zivilen Rettungsdiensten (in Durchführung)</a:t>
            </a:r>
          </a:p>
          <a:p>
            <a:pPr marL="342900" lvl="0" indent="-342900">
              <a:lnSpc>
                <a:spcPct val="120000"/>
              </a:lnSpc>
              <a:spcBef>
                <a:spcPts val="800"/>
              </a:spcBef>
              <a:buFont typeface="Wingdings" panose="05000000000000000000" pitchFamily="2" charset="2"/>
              <a:buChar char="Ø"/>
            </a:pPr>
            <a:r>
              <a:rPr lang="de-DE" sz="1600" dirty="0">
                <a:solidFill>
                  <a:srgbClr val="000000"/>
                </a:solidFill>
                <a:latin typeface="Arial"/>
              </a:rPr>
              <a:t>Umfrage „Attraktivität der Bundeswehr als Arbeitgeber bei jungen Personen in der Bundesrepublik Deutschland 2023“ (in Durchführung)</a:t>
            </a:r>
          </a:p>
          <a:p>
            <a:pPr marL="342900" lvl="0" indent="-342900">
              <a:lnSpc>
                <a:spcPct val="120000"/>
              </a:lnSpc>
              <a:spcBef>
                <a:spcPts val="800"/>
              </a:spcBef>
              <a:buFont typeface="Wingdings" panose="05000000000000000000" pitchFamily="2" charset="2"/>
              <a:buChar char="Ø"/>
            </a:pPr>
            <a:r>
              <a:rPr lang="de-DE" sz="1600" dirty="0">
                <a:solidFill>
                  <a:srgbClr val="000000"/>
                </a:solidFill>
                <a:latin typeface="Arial"/>
              </a:rPr>
              <a:t>Mitarbeit bei NATO-STO-RTG-318 „</a:t>
            </a:r>
            <a:r>
              <a:rPr lang="de-DE" sz="1600" dirty="0" err="1">
                <a:solidFill>
                  <a:srgbClr val="000000"/>
                </a:solidFill>
                <a:latin typeface="Arial"/>
              </a:rPr>
              <a:t>Personnel</a:t>
            </a:r>
            <a:r>
              <a:rPr lang="de-DE" sz="1600" dirty="0">
                <a:solidFill>
                  <a:srgbClr val="000000"/>
                </a:solidFill>
                <a:latin typeface="Arial"/>
              </a:rPr>
              <a:t> Retention in </a:t>
            </a:r>
            <a:r>
              <a:rPr lang="de-DE" sz="1600" dirty="0" err="1">
                <a:solidFill>
                  <a:srgbClr val="000000"/>
                </a:solidFill>
                <a:latin typeface="Arial"/>
              </a:rPr>
              <a:t>the</a:t>
            </a:r>
            <a:r>
              <a:rPr lang="de-DE" sz="1600" dirty="0">
                <a:solidFill>
                  <a:srgbClr val="000000"/>
                </a:solidFill>
                <a:latin typeface="Arial"/>
              </a:rPr>
              <a:t> </a:t>
            </a:r>
            <a:r>
              <a:rPr lang="de-DE" sz="1600" dirty="0" err="1">
                <a:solidFill>
                  <a:srgbClr val="000000"/>
                </a:solidFill>
                <a:latin typeface="Arial"/>
              </a:rPr>
              <a:t>Armed</a:t>
            </a:r>
            <a:r>
              <a:rPr lang="de-DE" sz="1600" dirty="0">
                <a:solidFill>
                  <a:srgbClr val="000000"/>
                </a:solidFill>
                <a:latin typeface="Arial"/>
              </a:rPr>
              <a:t> Forces“ (seit 2022)</a:t>
            </a:r>
          </a:p>
        </p:txBody>
      </p:sp>
      <p:pic>
        <p:nvPicPr>
          <p:cNvPr id="6"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1409" y="1196752"/>
            <a:ext cx="1815045" cy="2557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Grafik 6"/>
          <p:cNvPicPr>
            <a:picLocks noChangeAspect="1"/>
          </p:cNvPicPr>
          <p:nvPr/>
        </p:nvPicPr>
        <p:blipFill>
          <a:blip r:embed="rId4"/>
          <a:stretch>
            <a:fillRect/>
          </a:stretch>
        </p:blipFill>
        <p:spPr>
          <a:xfrm>
            <a:off x="5018570" y="1176961"/>
            <a:ext cx="1723318" cy="2557435"/>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9696" y="3861049"/>
            <a:ext cx="1815047" cy="2557434"/>
          </a:xfrm>
          <a:prstGeom prst="rect">
            <a:avLst/>
          </a:prstGeom>
        </p:spPr>
      </p:pic>
      <p:pic>
        <p:nvPicPr>
          <p:cNvPr id="3" name="Grafik 2">
            <a:extLst>
              <a:ext uri="{FF2B5EF4-FFF2-40B4-BE49-F238E27FC236}">
                <a16:creationId xmlns:a16="http://schemas.microsoft.com/office/drawing/2014/main" id="{7D407091-DB01-443F-BA6D-6724B7F458FE}"/>
              </a:ext>
            </a:extLst>
          </p:cNvPr>
          <p:cNvPicPr>
            <a:picLocks noChangeAspect="1"/>
          </p:cNvPicPr>
          <p:nvPr/>
        </p:nvPicPr>
        <p:blipFill>
          <a:blip r:embed="rId6"/>
          <a:stretch>
            <a:fillRect/>
          </a:stretch>
        </p:blipFill>
        <p:spPr>
          <a:xfrm>
            <a:off x="5018570" y="3861048"/>
            <a:ext cx="1723318" cy="2557435"/>
          </a:xfrm>
          <a:prstGeom prst="rect">
            <a:avLst/>
          </a:prstGeom>
        </p:spPr>
      </p:pic>
    </p:spTree>
    <p:extLst>
      <p:ext uri="{BB962C8B-B14F-4D97-AF65-F5344CB8AC3E}">
        <p14:creationId xmlns:p14="http://schemas.microsoft.com/office/powerpoint/2010/main" val="2216467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323528" y="1484784"/>
            <a:ext cx="8424936" cy="2334120"/>
          </a:xfrm>
        </p:spPr>
        <p:txBody>
          <a:bodyPr/>
          <a:lstStyle/>
          <a:p>
            <a:pPr algn="r">
              <a:lnSpc>
                <a:spcPct val="150000"/>
              </a:lnSpc>
            </a:pPr>
            <a:r>
              <a:rPr lang="de-DE" dirty="0"/>
              <a:t>Danke für Ihre Aufmerksamkeit!</a:t>
            </a:r>
          </a:p>
        </p:txBody>
      </p:sp>
      <p:sp>
        <p:nvSpPr>
          <p:cNvPr id="3" name="Untertitel 2"/>
          <p:cNvSpPr>
            <a:spLocks noGrp="1"/>
          </p:cNvSpPr>
          <p:nvPr>
            <p:ph type="subTitle" idx="1"/>
          </p:nvPr>
        </p:nvSpPr>
        <p:spPr>
          <a:xfrm>
            <a:off x="1547529" y="4077072"/>
            <a:ext cx="7200935" cy="2058367"/>
          </a:xfrm>
        </p:spPr>
        <p:txBody>
          <a:bodyPr/>
          <a:lstStyle/>
          <a:p>
            <a:pPr algn="r"/>
            <a:endParaRPr lang="de-DE" sz="1600" b="1" dirty="0"/>
          </a:p>
          <a:p>
            <a:pPr algn="r"/>
            <a:r>
              <a:rPr lang="de-DE" sz="1600" b="1" dirty="0"/>
              <a:t>3. Mannheimer Forum für Personalmanagement</a:t>
            </a:r>
          </a:p>
          <a:p>
            <a:pPr algn="r"/>
            <a:endParaRPr lang="de-DE" sz="1600" b="1" dirty="0"/>
          </a:p>
          <a:p>
            <a:pPr algn="r"/>
            <a:r>
              <a:rPr lang="de-DE" sz="1600" b="1" dirty="0"/>
              <a:t>25.04.2024</a:t>
            </a:r>
          </a:p>
          <a:p>
            <a:pPr algn="r"/>
            <a:endParaRPr lang="de-DE" sz="1600" b="1" dirty="0"/>
          </a:p>
          <a:p>
            <a:pPr algn="r"/>
            <a:r>
              <a:rPr lang="de-DE" sz="1600" b="1" dirty="0"/>
              <a:t>Dr. Gregor Richter</a:t>
            </a:r>
            <a:br>
              <a:rPr lang="de-DE" sz="1600" dirty="0"/>
            </a:br>
            <a:endParaRPr lang="de-DE" sz="1600" dirty="0"/>
          </a:p>
        </p:txBody>
      </p:sp>
    </p:spTree>
    <p:extLst>
      <p:ext uri="{BB962C8B-B14F-4D97-AF65-F5344CB8AC3E}">
        <p14:creationId xmlns:p14="http://schemas.microsoft.com/office/powerpoint/2010/main" val="2199679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584775"/>
          </a:xfrm>
          <a:prstGeom prst="rect">
            <a:avLst/>
          </a:prstGeom>
          <a:noFill/>
        </p:spPr>
        <p:txBody>
          <a:bodyPr wrap="square" rtlCol="0">
            <a:spAutoFit/>
          </a:bodyPr>
          <a:lstStyle/>
          <a:p>
            <a:r>
              <a:rPr lang="de-DE" sz="1600" b="1" dirty="0">
                <a:solidFill>
                  <a:srgbClr val="00B0F0"/>
                </a:solidFill>
                <a:latin typeface="+mn-lt"/>
              </a:rPr>
              <a:t>I. Außenperspektive:</a:t>
            </a:r>
            <a:br>
              <a:rPr lang="de-DE" sz="1600" b="1" dirty="0">
                <a:solidFill>
                  <a:srgbClr val="00B0F0"/>
                </a:solidFill>
                <a:latin typeface="+mn-lt"/>
              </a:rPr>
            </a:br>
            <a:r>
              <a:rPr lang="de-DE" sz="1600" b="1" dirty="0">
                <a:latin typeface="+mn-lt"/>
              </a:rPr>
              <a:t>Bevölkerungsbefragung des ZMSBw</a:t>
            </a:r>
            <a:endParaRPr lang="de-DE" sz="2000" b="1" dirty="0">
              <a:latin typeface="+mn-lt"/>
            </a:endParaRPr>
          </a:p>
        </p:txBody>
      </p:sp>
      <p:graphicFrame>
        <p:nvGraphicFramePr>
          <p:cNvPr id="2" name="Tabelle 1">
            <a:extLst>
              <a:ext uri="{FF2B5EF4-FFF2-40B4-BE49-F238E27FC236}">
                <a16:creationId xmlns:a16="http://schemas.microsoft.com/office/drawing/2014/main" id="{C03F38FB-1568-40F2-BBAE-26439370D9BC}"/>
              </a:ext>
            </a:extLst>
          </p:cNvPr>
          <p:cNvGraphicFramePr>
            <a:graphicFrameLocks noGrp="1"/>
          </p:cNvGraphicFramePr>
          <p:nvPr>
            <p:extLst>
              <p:ext uri="{D42A27DB-BD31-4B8C-83A1-F6EECF244321}">
                <p14:modId xmlns:p14="http://schemas.microsoft.com/office/powerpoint/2010/main" val="3146520198"/>
              </p:ext>
            </p:extLst>
          </p:nvPr>
        </p:nvGraphicFramePr>
        <p:xfrm>
          <a:off x="629562" y="2148840"/>
          <a:ext cx="7884876" cy="2560320"/>
        </p:xfrm>
        <a:graphic>
          <a:graphicData uri="http://schemas.openxmlformats.org/drawingml/2006/table">
            <a:tbl>
              <a:tblPr>
                <a:tableStyleId>{5C22544A-7EE6-4342-B048-85BDC9FD1C3A}</a:tableStyleId>
              </a:tblPr>
              <a:tblGrid>
                <a:gridCol w="1934382">
                  <a:extLst>
                    <a:ext uri="{9D8B030D-6E8A-4147-A177-3AD203B41FA5}">
                      <a16:colId xmlns:a16="http://schemas.microsoft.com/office/drawing/2014/main" val="3043017486"/>
                    </a:ext>
                  </a:extLst>
                </a:gridCol>
                <a:gridCol w="5950494">
                  <a:extLst>
                    <a:ext uri="{9D8B030D-6E8A-4147-A177-3AD203B41FA5}">
                      <a16:colId xmlns:a16="http://schemas.microsoft.com/office/drawing/2014/main" val="1362921841"/>
                    </a:ext>
                  </a:extLst>
                </a:gridCol>
              </a:tblGrid>
              <a:tr h="365760">
                <a:tc>
                  <a:txBody>
                    <a:bodyPr/>
                    <a:lstStyle/>
                    <a:p>
                      <a:pPr marL="90170" marR="82550" algn="l">
                        <a:spcBef>
                          <a:spcPts val="200"/>
                        </a:spcBef>
                        <a:spcAft>
                          <a:spcPts val="200"/>
                        </a:spcAft>
                      </a:pPr>
                      <a:r>
                        <a:rPr lang="de-DE" sz="1200" dirty="0">
                          <a:effectLst/>
                        </a:rPr>
                        <a:t>Erhebungsmethode</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pPr>
                      <a:r>
                        <a:rPr lang="de-DE" sz="1200" dirty="0">
                          <a:effectLst/>
                        </a:rPr>
                        <a:t>Computergestützte persönliche Interviews (CAPI)</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3389739700"/>
                  </a:ext>
                </a:extLst>
              </a:tr>
              <a:tr h="365760">
                <a:tc>
                  <a:txBody>
                    <a:bodyPr/>
                    <a:lstStyle/>
                    <a:p>
                      <a:pPr marL="90170" marR="82550" algn="l">
                        <a:spcBef>
                          <a:spcPts val="200"/>
                        </a:spcBef>
                        <a:spcAft>
                          <a:spcPts val="200"/>
                        </a:spcAft>
                      </a:pPr>
                      <a:r>
                        <a:rPr lang="de-DE" sz="1200" dirty="0">
                          <a:effectLst/>
                        </a:rPr>
                        <a:t>Erhebungszeitraum</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19.06.2023 bis 23.07.2023</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11272845"/>
                  </a:ext>
                </a:extLst>
              </a:tr>
              <a:tr h="365760">
                <a:tc>
                  <a:txBody>
                    <a:bodyPr/>
                    <a:lstStyle/>
                    <a:p>
                      <a:pPr marL="90170" marR="82550" algn="l">
                        <a:spcBef>
                          <a:spcPts val="200"/>
                        </a:spcBef>
                        <a:spcAft>
                          <a:spcPts val="200"/>
                        </a:spcAft>
                      </a:pPr>
                      <a:r>
                        <a:rPr lang="de-DE" sz="1200" dirty="0">
                          <a:effectLst/>
                        </a:rPr>
                        <a:t>Grundgesamtheit</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Personen ab 16 Jahren, die in Privathaushalten in der Bundesrepublik Deutschland leben</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4247643561"/>
                  </a:ext>
                </a:extLst>
              </a:tr>
              <a:tr h="365760">
                <a:tc>
                  <a:txBody>
                    <a:bodyPr/>
                    <a:lstStyle/>
                    <a:p>
                      <a:pPr marL="90170" marR="82550" algn="l">
                        <a:spcBef>
                          <a:spcPts val="200"/>
                        </a:spcBef>
                        <a:spcAft>
                          <a:spcPts val="200"/>
                        </a:spcAft>
                      </a:pPr>
                      <a:r>
                        <a:rPr lang="de-DE" sz="1200" dirty="0">
                          <a:effectLst/>
                        </a:rPr>
                        <a:t>Stichprobe</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Repräsentative, mehrfach geschichtete Zufallsstichprobe nach dem Random-Route Verfahren</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2395818747"/>
                  </a:ext>
                </a:extLst>
              </a:tr>
              <a:tr h="365760">
                <a:tc>
                  <a:txBody>
                    <a:bodyPr/>
                    <a:lstStyle/>
                    <a:p>
                      <a:pPr marL="90170" marR="82550" algn="l">
                        <a:spcBef>
                          <a:spcPts val="200"/>
                        </a:spcBef>
                        <a:spcAft>
                          <a:spcPts val="200"/>
                        </a:spcAft>
                      </a:pPr>
                      <a:r>
                        <a:rPr lang="de-DE" sz="1200" dirty="0">
                          <a:effectLst/>
                        </a:rPr>
                        <a:t>Fallzahl</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90170" marR="82550" algn="l">
                        <a:spcBef>
                          <a:spcPts val="200"/>
                        </a:spcBef>
                        <a:spcAft>
                          <a:spcPts val="200"/>
                        </a:spcAft>
                        <a:tabLst>
                          <a:tab pos="361315" algn="dec"/>
                        </a:tabLst>
                      </a:pPr>
                      <a:r>
                        <a:rPr lang="de-DE" sz="1200" dirty="0">
                          <a:effectLst/>
                        </a:rPr>
                        <a:t>2.211 Nettointerviews</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425615129"/>
                  </a:ext>
                </a:extLst>
              </a:tr>
              <a:tr h="365760">
                <a:tc>
                  <a:txBody>
                    <a:bodyPr/>
                    <a:lstStyle/>
                    <a:p>
                      <a:pPr marL="90170" marR="82550" algn="l">
                        <a:spcBef>
                          <a:spcPts val="200"/>
                        </a:spcBef>
                        <a:spcAft>
                          <a:spcPts val="200"/>
                        </a:spcAft>
                      </a:pPr>
                      <a:r>
                        <a:rPr lang="de-DE" sz="1200">
                          <a:effectLst/>
                        </a:rPr>
                        <a:t>Fragebogenlänge</a:t>
                      </a:r>
                      <a:endParaRPr lang="de-DE" sz="120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87630" marR="82550" algn="l">
                        <a:spcBef>
                          <a:spcPts val="200"/>
                        </a:spcBef>
                        <a:spcAft>
                          <a:spcPts val="200"/>
                        </a:spcAft>
                        <a:tabLst>
                          <a:tab pos="357505" algn="l"/>
                        </a:tabLst>
                      </a:pPr>
                      <a:r>
                        <a:rPr lang="de-DE" sz="1200" dirty="0">
                          <a:effectLst/>
                        </a:rPr>
                        <a:t>57 Minuten (Durchschnitt)</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1059684219"/>
                  </a:ext>
                </a:extLst>
              </a:tr>
              <a:tr h="365760">
                <a:tc>
                  <a:txBody>
                    <a:bodyPr/>
                    <a:lstStyle/>
                    <a:p>
                      <a:pPr marL="90170" marR="82550" algn="l">
                        <a:spcBef>
                          <a:spcPts val="200"/>
                        </a:spcBef>
                        <a:spcAft>
                          <a:spcPts val="200"/>
                        </a:spcAft>
                      </a:pPr>
                      <a:r>
                        <a:rPr lang="de-DE" sz="1200">
                          <a:effectLst/>
                        </a:rPr>
                        <a:t>Eingesetzte Interviewer</a:t>
                      </a:r>
                      <a:endParaRPr lang="de-DE" sz="120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tc>
                  <a:txBody>
                    <a:bodyPr/>
                    <a:lstStyle/>
                    <a:p>
                      <a:pPr marL="87630" marR="82550" algn="l">
                        <a:spcBef>
                          <a:spcPts val="200"/>
                        </a:spcBef>
                        <a:spcAft>
                          <a:spcPts val="200"/>
                        </a:spcAft>
                        <a:tabLst>
                          <a:tab pos="137160" algn="l"/>
                          <a:tab pos="361315" algn="dec"/>
                        </a:tabLst>
                      </a:pPr>
                      <a:r>
                        <a:rPr lang="de-DE" sz="1200" dirty="0">
                          <a:effectLst/>
                        </a:rPr>
                        <a:t>324</a:t>
                      </a:r>
                      <a:endParaRPr lang="de-DE" sz="1200" dirty="0">
                        <a:effectLst/>
                        <a:latin typeface="Arial" panose="020B0604020202020204" pitchFamily="34" charset="0"/>
                        <a:ea typeface="Times New Roman" panose="02020603050405020304" pitchFamily="18" charset="0"/>
                      </a:endParaRPr>
                    </a:p>
                  </a:txBody>
                  <a:tcPr marL="0" marR="0" marT="0" marB="0" anchor="ctr">
                    <a:solidFill>
                      <a:schemeClr val="accent5"/>
                    </a:solidFill>
                  </a:tcPr>
                </a:tc>
                <a:extLst>
                  <a:ext uri="{0D108BD9-81ED-4DB2-BD59-A6C34878D82A}">
                    <a16:rowId xmlns:a16="http://schemas.microsoft.com/office/drawing/2014/main" val="71919498"/>
                  </a:ext>
                </a:extLst>
              </a:tr>
            </a:tbl>
          </a:graphicData>
        </a:graphic>
      </p:graphicFrame>
      <p:sp>
        <p:nvSpPr>
          <p:cNvPr id="6" name="Rechteck 5">
            <a:extLst>
              <a:ext uri="{FF2B5EF4-FFF2-40B4-BE49-F238E27FC236}">
                <a16:creationId xmlns:a16="http://schemas.microsoft.com/office/drawing/2014/main" id="{A8DF5680-09F9-4B90-BBB8-48E0FAC311B7}"/>
              </a:ext>
            </a:extLst>
          </p:cNvPr>
          <p:cNvSpPr/>
          <p:nvPr/>
        </p:nvSpPr>
        <p:spPr>
          <a:xfrm>
            <a:off x="621723" y="1268760"/>
            <a:ext cx="8027131" cy="461665"/>
          </a:xfrm>
          <a:prstGeom prst="rect">
            <a:avLst/>
          </a:prstGeom>
        </p:spPr>
        <p:txBody>
          <a:bodyPr wrap="square">
            <a:spAutoFit/>
          </a:bodyPr>
          <a:lstStyle/>
          <a:p>
            <a:r>
              <a:rPr lang="de-DE" sz="1200" dirty="0">
                <a:latin typeface="Arial" panose="020B0604020202020204" pitchFamily="34" charset="0"/>
                <a:ea typeface="Times New Roman" panose="02020603050405020304" pitchFamily="18" charset="0"/>
                <a:cs typeface="Arial" panose="020B0604020202020204" pitchFamily="34" charset="0"/>
              </a:rPr>
              <a:t>Die jährliche Bevölkerungsbefragung des ZMSBw existiert seit 1996 und stellt die längste und umfangreichste Zeitreihe sicherheits- und verteidigungspolitischer Umfragen in Deutschland dar. </a:t>
            </a:r>
            <a:endParaRPr lang="de-DE" sz="1200" dirty="0">
              <a:latin typeface="Arial" panose="020B0604020202020204" pitchFamily="34" charset="0"/>
              <a:cs typeface="Arial" panose="020B0604020202020204" pitchFamily="34" charset="0"/>
            </a:endParaRPr>
          </a:p>
        </p:txBody>
      </p:sp>
      <p:sp>
        <p:nvSpPr>
          <p:cNvPr id="7" name="Rechteck 6">
            <a:extLst>
              <a:ext uri="{FF2B5EF4-FFF2-40B4-BE49-F238E27FC236}">
                <a16:creationId xmlns:a16="http://schemas.microsoft.com/office/drawing/2014/main" id="{D82692CB-6C37-46BE-858E-FE1BBC2A7A48}"/>
              </a:ext>
            </a:extLst>
          </p:cNvPr>
          <p:cNvSpPr/>
          <p:nvPr/>
        </p:nvSpPr>
        <p:spPr>
          <a:xfrm>
            <a:off x="621722" y="5301208"/>
            <a:ext cx="8027131" cy="830997"/>
          </a:xfrm>
          <a:prstGeom prst="rect">
            <a:avLst/>
          </a:prstGeom>
        </p:spPr>
        <p:txBody>
          <a:bodyPr wrap="square">
            <a:spAutoFit/>
          </a:bodyPr>
          <a:lstStyle/>
          <a:p>
            <a:r>
              <a:rPr lang="de-DE" sz="1200" u="sng" dirty="0">
                <a:latin typeface="Arial" panose="020B0604020202020204" pitchFamily="34" charset="0"/>
                <a:ea typeface="Times New Roman" panose="02020603050405020304" pitchFamily="18" charset="0"/>
                <a:cs typeface="Arial" panose="020B0604020202020204" pitchFamily="34" charset="0"/>
              </a:rPr>
              <a:t>Literatur</a:t>
            </a:r>
            <a:r>
              <a:rPr lang="de-DE" sz="1200" dirty="0">
                <a:latin typeface="Arial" panose="020B0604020202020204" pitchFamily="34" charset="0"/>
                <a:ea typeface="Times New Roman" panose="02020603050405020304" pitchFamily="18" charset="0"/>
                <a:cs typeface="Arial" panose="020B0604020202020204" pitchFamily="34" charset="0"/>
              </a:rPr>
              <a:t>:</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Graf, Timo (2024): Was bleibt von der Zeitenwende in den Köpfen? Sicherheits- und verteidigungspolitisches Meinungsbild in der Bundesrepublik Deutschland 2023. ZMSBw-Forschungsbericht Nr. 136.</a:t>
            </a:r>
          </a:p>
          <a:p>
            <a:endParaRPr lang="de-DE" sz="12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691781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a:extLst>
              <a:ext uri="{FF2B5EF4-FFF2-40B4-BE49-F238E27FC236}">
                <a16:creationId xmlns:a16="http://schemas.microsoft.com/office/drawing/2014/main" id="{25CEDACF-19B2-483E-9F21-EADAA06BE213}"/>
              </a:ext>
            </a:extLst>
          </p:cNvPr>
          <p:cNvSpPr txBox="1"/>
          <p:nvPr/>
        </p:nvSpPr>
        <p:spPr>
          <a:xfrm>
            <a:off x="179512" y="321623"/>
            <a:ext cx="5832648" cy="584775"/>
          </a:xfrm>
          <a:prstGeom prst="rect">
            <a:avLst/>
          </a:prstGeom>
          <a:noFill/>
        </p:spPr>
        <p:txBody>
          <a:bodyPr wrap="square" rtlCol="0">
            <a:spAutoFit/>
          </a:bodyPr>
          <a:lstStyle/>
          <a:p>
            <a:r>
              <a:rPr lang="de-DE" sz="1600" b="1" dirty="0">
                <a:latin typeface="+mn-lt"/>
              </a:rPr>
              <a:t>Fragen zum Thema Arbeitgeberattraktivität der Bundeswehr in der Bevölkerungsbefragung</a:t>
            </a:r>
            <a:endParaRPr lang="de-DE" sz="2000" b="1" dirty="0">
              <a:latin typeface="+mn-lt"/>
            </a:endParaRPr>
          </a:p>
        </p:txBody>
      </p:sp>
      <p:graphicFrame>
        <p:nvGraphicFramePr>
          <p:cNvPr id="2" name="Tabelle 1">
            <a:extLst>
              <a:ext uri="{FF2B5EF4-FFF2-40B4-BE49-F238E27FC236}">
                <a16:creationId xmlns:a16="http://schemas.microsoft.com/office/drawing/2014/main" id="{C03F38FB-1568-40F2-BBAE-26439370D9BC}"/>
              </a:ext>
            </a:extLst>
          </p:cNvPr>
          <p:cNvGraphicFramePr>
            <a:graphicFrameLocks noGrp="1"/>
          </p:cNvGraphicFramePr>
          <p:nvPr>
            <p:extLst>
              <p:ext uri="{D42A27DB-BD31-4B8C-83A1-F6EECF244321}">
                <p14:modId xmlns:p14="http://schemas.microsoft.com/office/powerpoint/2010/main" val="876829101"/>
              </p:ext>
            </p:extLst>
          </p:nvPr>
        </p:nvGraphicFramePr>
        <p:xfrm>
          <a:off x="692849" y="1342382"/>
          <a:ext cx="7884876" cy="3526778"/>
        </p:xfrm>
        <a:graphic>
          <a:graphicData uri="http://schemas.openxmlformats.org/drawingml/2006/table">
            <a:tbl>
              <a:tblPr>
                <a:tableStyleId>{5C22544A-7EE6-4342-B048-85BDC9FD1C3A}</a:tableStyleId>
              </a:tblPr>
              <a:tblGrid>
                <a:gridCol w="1934382">
                  <a:extLst>
                    <a:ext uri="{9D8B030D-6E8A-4147-A177-3AD203B41FA5}">
                      <a16:colId xmlns:a16="http://schemas.microsoft.com/office/drawing/2014/main" val="3043017486"/>
                    </a:ext>
                  </a:extLst>
                </a:gridCol>
                <a:gridCol w="5950494">
                  <a:extLst>
                    <a:ext uri="{9D8B030D-6E8A-4147-A177-3AD203B41FA5}">
                      <a16:colId xmlns:a16="http://schemas.microsoft.com/office/drawing/2014/main" val="1362921841"/>
                    </a:ext>
                  </a:extLst>
                </a:gridCol>
              </a:tblGrid>
              <a:tr h="365760">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Indikator</a:t>
                      </a:r>
                    </a:p>
                  </a:txBody>
                  <a:tcPr marL="0" marR="0" marT="0" marB="0" anchor="ctr">
                    <a:solidFill>
                      <a:schemeClr val="accent5"/>
                    </a:solidFill>
                  </a:tcPr>
                </a:tc>
                <a:tc>
                  <a:txBody>
                    <a:bodyPr/>
                    <a:lstStyle/>
                    <a:p>
                      <a:pPr marL="90170" marR="82550" algn="l">
                        <a:spcBef>
                          <a:spcPts val="200"/>
                        </a:spcBef>
                        <a:spcAft>
                          <a:spcPts val="200"/>
                        </a:spcAft>
                      </a:pPr>
                      <a:r>
                        <a:rPr lang="de-DE" sz="1200" b="1" dirty="0">
                          <a:effectLst/>
                          <a:latin typeface="Arial" panose="020B0604020202020204" pitchFamily="34" charset="0"/>
                          <a:ea typeface="Times New Roman" panose="02020603050405020304" pitchFamily="18" charset="0"/>
                        </a:rPr>
                        <a:t>Frageformulierung</a:t>
                      </a:r>
                    </a:p>
                  </a:txBody>
                  <a:tcPr marL="0" marR="0" marT="0" marB="0" anchor="ctr">
                    <a:solidFill>
                      <a:schemeClr val="accent5"/>
                    </a:solidFill>
                  </a:tcPr>
                </a:tc>
                <a:extLst>
                  <a:ext uri="{0D108BD9-81ED-4DB2-BD59-A6C34878D82A}">
                    <a16:rowId xmlns:a16="http://schemas.microsoft.com/office/drawing/2014/main" val="3389739700"/>
                  </a:ext>
                </a:extLst>
              </a:tr>
              <a:tr h="856762">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a) Attraktivität Arbeitgeber Bundeswehr für junge Menschen</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Wie attraktiv ist Ihrer Meinung nach der Arbeitgeber Bundeswehr für junge Menschen? Ist die Bundeswehr sehr attraktiv, eher attraktiv, eher nicht attraktiv oder überhaupt nicht attraktiv als Arbeitgeber für junge Menschen?</a:t>
                      </a:r>
                    </a:p>
                  </a:txBody>
                  <a:tcPr marL="0" marR="0" marT="0" marB="0">
                    <a:solidFill>
                      <a:schemeClr val="accent5"/>
                    </a:solidFill>
                  </a:tcPr>
                </a:tc>
                <a:extLst>
                  <a:ext uri="{0D108BD9-81ED-4DB2-BD59-A6C34878D82A}">
                    <a16:rowId xmlns:a16="http://schemas.microsoft.com/office/drawing/2014/main" val="2770472645"/>
                  </a:ext>
                </a:extLst>
              </a:tr>
              <a:tr h="864096">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b) Attraktivität Arbeitgeber Bundeswehr für Befragte</a:t>
                      </a:r>
                    </a:p>
                  </a:txBody>
                  <a:tcPr marL="0" marR="0" marT="0" marB="0">
                    <a:solidFill>
                      <a:schemeClr val="accent5"/>
                    </a:solidFill>
                  </a:tcPr>
                </a:tc>
                <a:tc>
                  <a:txBody>
                    <a:bodyPr/>
                    <a:lstStyle/>
                    <a:p>
                      <a:pPr marL="87630" marR="82550" algn="l">
                        <a:spcBef>
                          <a:spcPts val="200"/>
                        </a:spcBef>
                        <a:spcAft>
                          <a:spcPts val="200"/>
                        </a:spcAft>
                        <a:tabLst>
                          <a:tab pos="137160" algn="l"/>
                          <a:tab pos="361315" algn="dec"/>
                        </a:tabLst>
                      </a:pPr>
                      <a:r>
                        <a:rPr lang="de-DE" sz="1200" dirty="0">
                          <a:effectLst/>
                          <a:latin typeface="Arial" panose="020B0604020202020204" pitchFamily="34" charset="0"/>
                          <a:ea typeface="Times New Roman" panose="02020603050405020304" pitchFamily="18" charset="0"/>
                        </a:rPr>
                        <a:t>Wie attraktiv ist der Arbeitgeber Bundeswehr für Sie selbst? Ist die Bundeswehr als Arbeitgeber für Sie sehr attraktiv, eher attraktiv, eher nicht attraktiv oder überhaupt nicht attraktiv? (Frage wurde nur Personen unter 50 Jahre gestellt.)</a:t>
                      </a:r>
                    </a:p>
                  </a:txBody>
                  <a:tcPr marL="0" marR="0" marT="0" marB="0">
                    <a:solidFill>
                      <a:schemeClr val="accent5"/>
                    </a:solidFill>
                  </a:tcPr>
                </a:tc>
                <a:extLst>
                  <a:ext uri="{0D108BD9-81ED-4DB2-BD59-A6C34878D82A}">
                    <a16:rowId xmlns:a16="http://schemas.microsoft.com/office/drawing/2014/main" val="1907751048"/>
                  </a:ext>
                </a:extLst>
              </a:tr>
              <a:tr h="1440160">
                <a:tc>
                  <a:txBody>
                    <a:bodyPr/>
                    <a:lstStyle/>
                    <a:p>
                      <a:pPr marL="90170" marR="82550" algn="l">
                        <a:spcBef>
                          <a:spcPts val="200"/>
                        </a:spcBef>
                        <a:spcAft>
                          <a:spcPts val="200"/>
                        </a:spcAft>
                      </a:pPr>
                      <a:r>
                        <a:rPr lang="de-DE" sz="1200" dirty="0">
                          <a:effectLst/>
                          <a:latin typeface="Arial" panose="020B0604020202020204" pitchFamily="34" charset="0"/>
                          <a:ea typeface="Times New Roman" panose="02020603050405020304" pitchFamily="18" charset="0"/>
                        </a:rPr>
                        <a:t>c) Eintrittsbereitschaft in die Bundeswehr</a:t>
                      </a:r>
                    </a:p>
                  </a:txBody>
                  <a:tcPr marL="0" marR="0" marT="0" marB="0">
                    <a:solidFill>
                      <a:schemeClr val="accent5"/>
                    </a:solidFill>
                  </a:tcPr>
                </a:tc>
                <a:tc>
                  <a:txBody>
                    <a:bodyPr/>
                    <a:lstStyle/>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Die Bundeswehr bietet eine Vielzahl von beruflichen Möglichkeiten in zivilen und militärischen Verwendungen. Könnten Sie sich zumindest für eine gewisse Zeit eine berufliche Tätigkeit bei der Bundeswehr vorstellen? Bitte sagen Sie mir zu jeder Aussage, ob sie voll und ganz zutrifft, eher zutrifft, teils/teils, eher nicht zutrifft, oder überhaupt nicht zutrifft. (Frage wurde nur Personen unter 50 Jahre gestellt.)</a:t>
                      </a:r>
                    </a:p>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„Ich könnte mir vorstellen, als Zivilist/in bei der Bundeswehr zu arbeiten.“</a:t>
                      </a:r>
                    </a:p>
                    <a:p>
                      <a:pPr marL="90170" marR="82550" algn="l">
                        <a:spcBef>
                          <a:spcPts val="200"/>
                        </a:spcBef>
                        <a:spcAft>
                          <a:spcPts val="200"/>
                        </a:spcAft>
                        <a:tabLst>
                          <a:tab pos="361315" algn="dec"/>
                        </a:tabLst>
                      </a:pPr>
                      <a:r>
                        <a:rPr lang="de-DE" sz="1200" dirty="0">
                          <a:effectLst/>
                          <a:latin typeface="Arial" panose="020B0604020202020204" pitchFamily="34" charset="0"/>
                          <a:ea typeface="Times New Roman" panose="02020603050405020304" pitchFamily="18" charset="0"/>
                        </a:rPr>
                        <a:t>„Ich könnte mir vorstellen, als Soldat/in bei der Bundeswehr zu arbeiten.“</a:t>
                      </a:r>
                    </a:p>
                  </a:txBody>
                  <a:tcPr marL="0" marR="0" marT="0" marB="0">
                    <a:solidFill>
                      <a:schemeClr val="accent5"/>
                    </a:solidFill>
                  </a:tcPr>
                </a:tc>
                <a:extLst>
                  <a:ext uri="{0D108BD9-81ED-4DB2-BD59-A6C34878D82A}">
                    <a16:rowId xmlns:a16="http://schemas.microsoft.com/office/drawing/2014/main" val="211272845"/>
                  </a:ext>
                </a:extLst>
              </a:tr>
            </a:tbl>
          </a:graphicData>
        </a:graphic>
      </p:graphicFrame>
      <p:sp>
        <p:nvSpPr>
          <p:cNvPr id="7" name="Rechteck 6">
            <a:extLst>
              <a:ext uri="{FF2B5EF4-FFF2-40B4-BE49-F238E27FC236}">
                <a16:creationId xmlns:a16="http://schemas.microsoft.com/office/drawing/2014/main" id="{D82692CB-6C37-46BE-858E-FE1BBC2A7A48}"/>
              </a:ext>
            </a:extLst>
          </p:cNvPr>
          <p:cNvSpPr/>
          <p:nvPr/>
        </p:nvSpPr>
        <p:spPr>
          <a:xfrm>
            <a:off x="692849" y="5229200"/>
            <a:ext cx="8027131" cy="1015663"/>
          </a:xfrm>
          <a:prstGeom prst="rect">
            <a:avLst/>
          </a:prstGeom>
        </p:spPr>
        <p:txBody>
          <a:bodyPr wrap="square">
            <a:spAutoFit/>
          </a:bodyPr>
          <a:lstStyle/>
          <a:p>
            <a:r>
              <a:rPr lang="de-DE" sz="1200" u="sng" dirty="0">
                <a:latin typeface="Arial" panose="020B0604020202020204" pitchFamily="34" charset="0"/>
                <a:ea typeface="Times New Roman" panose="02020603050405020304" pitchFamily="18" charset="0"/>
                <a:cs typeface="Arial" panose="020B0604020202020204" pitchFamily="34" charset="0"/>
              </a:rPr>
              <a:t>Auswertung der Fragen im Folgenden nach</a:t>
            </a:r>
            <a:r>
              <a:rPr lang="de-DE" sz="1200" dirty="0">
                <a:latin typeface="Arial" panose="020B0604020202020204" pitchFamily="34" charset="0"/>
                <a:ea typeface="Times New Roman" panose="02020603050405020304" pitchFamily="18" charset="0"/>
                <a:cs typeface="Arial" panose="020B0604020202020204" pitchFamily="34" charset="0"/>
              </a:rPr>
              <a:t>:</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Gesamtbevölkerung</a:t>
            </a:r>
          </a:p>
          <a:p>
            <a:pPr marL="171450" indent="-171450">
              <a:buFont typeface="Arial" panose="020B0604020202020204" pitchFamily="34" charset="0"/>
              <a:buChar char="•"/>
            </a:pPr>
            <a:r>
              <a:rPr lang="de-DE" sz="1200" dirty="0">
                <a:latin typeface="Arial" panose="020B0604020202020204" pitchFamily="34" charset="0"/>
                <a:ea typeface="Times New Roman" panose="02020603050405020304" pitchFamily="18" charset="0"/>
                <a:cs typeface="Arial" panose="020B0604020202020204" pitchFamily="34" charset="0"/>
              </a:rPr>
              <a:t>Zielgruppe (unter 50 Jahre)</a:t>
            </a:r>
          </a:p>
          <a:p>
            <a:pPr marL="171450" indent="-171450">
              <a:buFont typeface="Arial" panose="020B0604020202020204" pitchFamily="34" charset="0"/>
              <a:buChar char="•"/>
            </a:pPr>
            <a:r>
              <a:rPr lang="de-DE" sz="1200" dirty="0">
                <a:latin typeface="Arial" panose="020B0604020202020204" pitchFamily="34" charset="0"/>
                <a:cs typeface="Arial" panose="020B0604020202020204" pitchFamily="34" charset="0"/>
              </a:rPr>
              <a:t>Kernzielgruppe (16-29 Jahre)</a:t>
            </a:r>
          </a:p>
          <a:p>
            <a:pPr marL="171450" indent="-171450">
              <a:buFont typeface="Arial" panose="020B0604020202020204" pitchFamily="34" charset="0"/>
              <a:buChar char="•"/>
            </a:pPr>
            <a:r>
              <a:rPr lang="de-DE" sz="1200" dirty="0">
                <a:latin typeface="Arial" panose="020B0604020202020204" pitchFamily="34" charset="0"/>
                <a:cs typeface="Arial" panose="020B0604020202020204" pitchFamily="34" charset="0"/>
              </a:rPr>
              <a:t>Geschlecht</a:t>
            </a:r>
          </a:p>
        </p:txBody>
      </p:sp>
    </p:spTree>
    <p:extLst>
      <p:ext uri="{BB962C8B-B14F-4D97-AF65-F5344CB8AC3E}">
        <p14:creationId xmlns:p14="http://schemas.microsoft.com/office/powerpoint/2010/main" val="1589364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a:extLst>
              <a:ext uri="{FF2B5EF4-FFF2-40B4-BE49-F238E27FC236}">
                <a16:creationId xmlns:a16="http://schemas.microsoft.com/office/drawing/2014/main" id="{724E7BE2-234A-4381-93B3-DEEA08B9E2FB}"/>
              </a:ext>
            </a:extLst>
          </p:cNvPr>
          <p:cNvGraphicFramePr/>
          <p:nvPr>
            <p:extLst>
              <p:ext uri="{D42A27DB-BD31-4B8C-83A1-F6EECF244321}">
                <p14:modId xmlns:p14="http://schemas.microsoft.com/office/powerpoint/2010/main" val="647827086"/>
              </p:ext>
            </p:extLst>
          </p:nvPr>
        </p:nvGraphicFramePr>
        <p:xfrm>
          <a:off x="506349" y="1412776"/>
          <a:ext cx="6125204" cy="4929896"/>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feld 2">
            <a:extLst>
              <a:ext uri="{FF2B5EF4-FFF2-40B4-BE49-F238E27FC236}">
                <a16:creationId xmlns:a16="http://schemas.microsoft.com/office/drawing/2014/main" id="{AA79EFD2-B992-429A-86B7-34C15BAC78E2}"/>
              </a:ext>
            </a:extLst>
          </p:cNvPr>
          <p:cNvSpPr txBox="1"/>
          <p:nvPr/>
        </p:nvSpPr>
        <p:spPr>
          <a:xfrm>
            <a:off x="5669879" y="1922349"/>
            <a:ext cx="806631" cy="276999"/>
          </a:xfrm>
          <a:prstGeom prst="rect">
            <a:avLst/>
          </a:prstGeom>
          <a:noFill/>
        </p:spPr>
        <p:txBody>
          <a:bodyPr wrap="none" rtlCol="0">
            <a:spAutoFit/>
          </a:bodyPr>
          <a:lstStyle/>
          <a:p>
            <a:r>
              <a:rPr lang="de-DE" sz="1200" b="1" dirty="0">
                <a:solidFill>
                  <a:srgbClr val="0070C0"/>
                </a:solidFill>
                <a:latin typeface="Arial" panose="020B0604020202020204" pitchFamily="34" charset="0"/>
                <a:cs typeface="Arial" panose="020B0604020202020204" pitchFamily="34" charset="0"/>
              </a:rPr>
              <a:t>Attraktiv</a:t>
            </a:r>
          </a:p>
        </p:txBody>
      </p:sp>
      <p:sp>
        <p:nvSpPr>
          <p:cNvPr id="6" name="Textfeld 5">
            <a:extLst>
              <a:ext uri="{FF2B5EF4-FFF2-40B4-BE49-F238E27FC236}">
                <a16:creationId xmlns:a16="http://schemas.microsoft.com/office/drawing/2014/main" id="{732AB02B-2531-4B20-9E26-1D805F463C7B}"/>
              </a:ext>
            </a:extLst>
          </p:cNvPr>
          <p:cNvSpPr txBox="1"/>
          <p:nvPr/>
        </p:nvSpPr>
        <p:spPr>
          <a:xfrm>
            <a:off x="5490343" y="4149080"/>
            <a:ext cx="986167" cy="276999"/>
          </a:xfrm>
          <a:prstGeom prst="rect">
            <a:avLst/>
          </a:prstGeom>
          <a:noFill/>
        </p:spPr>
        <p:txBody>
          <a:bodyPr wrap="none" rtlCol="0">
            <a:spAutoFit/>
          </a:bodyPr>
          <a:lstStyle/>
          <a:p>
            <a:r>
              <a:rPr lang="de-DE" sz="1200" b="1" dirty="0">
                <a:solidFill>
                  <a:srgbClr val="FF0000"/>
                </a:solidFill>
                <a:latin typeface="Arial" panose="020B0604020202020204" pitchFamily="34" charset="0"/>
                <a:cs typeface="Arial" panose="020B0604020202020204" pitchFamily="34" charset="0"/>
              </a:rPr>
              <a:t>Unattraktiv</a:t>
            </a:r>
          </a:p>
        </p:txBody>
      </p:sp>
      <p:sp>
        <p:nvSpPr>
          <p:cNvPr id="7" name="Textfeld 6">
            <a:extLst>
              <a:ext uri="{FF2B5EF4-FFF2-40B4-BE49-F238E27FC236}">
                <a16:creationId xmlns:a16="http://schemas.microsoft.com/office/drawing/2014/main" id="{DF06B7AD-71C6-41BA-AB59-BA5D36804756}"/>
              </a:ext>
            </a:extLst>
          </p:cNvPr>
          <p:cNvSpPr txBox="1"/>
          <p:nvPr/>
        </p:nvSpPr>
        <p:spPr>
          <a:xfrm>
            <a:off x="5188529" y="5589240"/>
            <a:ext cx="1287981" cy="276999"/>
          </a:xfrm>
          <a:prstGeom prst="rect">
            <a:avLst/>
          </a:prstGeom>
          <a:noFill/>
        </p:spPr>
        <p:txBody>
          <a:bodyPr wrap="none" rtlCol="0">
            <a:spAutoFit/>
          </a:bodyPr>
          <a:lstStyle/>
          <a:p>
            <a:r>
              <a:rPr lang="de-DE" sz="1200" b="1" dirty="0">
                <a:solidFill>
                  <a:schemeClr val="bg1">
                    <a:lumMod val="65000"/>
                  </a:schemeClr>
                </a:solidFill>
                <a:latin typeface="Arial" panose="020B0604020202020204" pitchFamily="34" charset="0"/>
                <a:cs typeface="Arial" panose="020B0604020202020204" pitchFamily="34" charset="0"/>
              </a:rPr>
              <a:t>Weiß nicht/</a:t>
            </a:r>
            <a:r>
              <a:rPr lang="de-DE" sz="1200" b="1" dirty="0" err="1">
                <a:solidFill>
                  <a:schemeClr val="bg1">
                    <a:lumMod val="65000"/>
                  </a:schemeClr>
                </a:solidFill>
                <a:latin typeface="Arial" panose="020B0604020202020204" pitchFamily="34" charset="0"/>
                <a:cs typeface="Arial" panose="020B0604020202020204" pitchFamily="34" charset="0"/>
              </a:rPr>
              <a:t>k.A</a:t>
            </a:r>
            <a:r>
              <a:rPr lang="de-DE" sz="1200" b="1" dirty="0">
                <a:solidFill>
                  <a:schemeClr val="bg1">
                    <a:lumMod val="65000"/>
                  </a:schemeClr>
                </a:solidFill>
                <a:latin typeface="Arial" panose="020B0604020202020204" pitchFamily="34" charset="0"/>
                <a:cs typeface="Arial" panose="020B0604020202020204" pitchFamily="34" charset="0"/>
              </a:rPr>
              <a:t>.</a:t>
            </a:r>
          </a:p>
        </p:txBody>
      </p:sp>
      <p:sp>
        <p:nvSpPr>
          <p:cNvPr id="10" name="Textfeld 9">
            <a:extLst>
              <a:ext uri="{FF2B5EF4-FFF2-40B4-BE49-F238E27FC236}">
                <a16:creationId xmlns:a16="http://schemas.microsoft.com/office/drawing/2014/main" id="{0441F702-C16C-40A1-B3CD-76CD0FE92AF6}"/>
              </a:ext>
            </a:extLst>
          </p:cNvPr>
          <p:cNvSpPr txBox="1"/>
          <p:nvPr/>
        </p:nvSpPr>
        <p:spPr>
          <a:xfrm>
            <a:off x="179511" y="321623"/>
            <a:ext cx="6452041" cy="584775"/>
          </a:xfrm>
          <a:prstGeom prst="rect">
            <a:avLst/>
          </a:prstGeom>
          <a:noFill/>
        </p:spPr>
        <p:txBody>
          <a:bodyPr wrap="square" rtlCol="0">
            <a:spAutoFit/>
          </a:bodyPr>
          <a:lstStyle/>
          <a:p>
            <a:r>
              <a:rPr lang="de-DE" sz="1600" b="1" dirty="0">
                <a:latin typeface="+mn-lt"/>
              </a:rPr>
              <a:t>a) Attraktivität Arbeitgeber Bundeswehr für junge Menschen: Gesamtbevölkerung</a:t>
            </a:r>
          </a:p>
        </p:txBody>
      </p:sp>
      <p:sp>
        <p:nvSpPr>
          <p:cNvPr id="2" name="Rechteck 1">
            <a:extLst>
              <a:ext uri="{FF2B5EF4-FFF2-40B4-BE49-F238E27FC236}">
                <a16:creationId xmlns:a16="http://schemas.microsoft.com/office/drawing/2014/main" id="{F60F634F-B54A-4767-BFF9-3113377CB2C3}"/>
              </a:ext>
            </a:extLst>
          </p:cNvPr>
          <p:cNvSpPr/>
          <p:nvPr/>
        </p:nvSpPr>
        <p:spPr>
          <a:xfrm>
            <a:off x="6876256" y="2815895"/>
            <a:ext cx="2016224" cy="2308324"/>
          </a:xfrm>
          <a:prstGeom prst="rect">
            <a:avLst/>
          </a:prstGeom>
        </p:spPr>
        <p:txBody>
          <a:bodyPr wrap="square">
            <a:spAutoFit/>
          </a:bodyPr>
          <a:lstStyle/>
          <a:p>
            <a:r>
              <a:rPr lang="de-DE" sz="1200" u="sng" dirty="0">
                <a:latin typeface="Arial" panose="020B0604020202020204" pitchFamily="34" charset="0"/>
                <a:cs typeface="Arial" panose="020B0604020202020204" pitchFamily="34" charset="0"/>
              </a:rPr>
              <a:t>Anmerkungen</a:t>
            </a:r>
            <a:r>
              <a:rPr lang="de-DE" sz="1200" dirty="0">
                <a:latin typeface="Arial" panose="020B0604020202020204" pitchFamily="34" charset="0"/>
                <a:cs typeface="Arial" panose="020B0604020202020204" pitchFamily="34" charset="0"/>
              </a:rPr>
              <a: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Angaben in Prozent. Nicht alle Prozentangaben ergeben in der Summe 100, da die Einzelwerte gerundet wurden. Die Antwortanteile „Sehr attraktiv“ und „Eher attraktiv“ sowie „Überhaupt nicht attraktiv“ und „Eher nicht attraktiv“ wurden jeweils zusammengefasst. </a:t>
            </a:r>
          </a:p>
        </p:txBody>
      </p:sp>
    </p:spTree>
    <p:extLst>
      <p:ext uri="{BB962C8B-B14F-4D97-AF65-F5344CB8AC3E}">
        <p14:creationId xmlns:p14="http://schemas.microsoft.com/office/powerpoint/2010/main" val="29990173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a:extLst>
              <a:ext uri="{FF2B5EF4-FFF2-40B4-BE49-F238E27FC236}">
                <a16:creationId xmlns:a16="http://schemas.microsoft.com/office/drawing/2014/main" id="{724E7BE2-234A-4381-93B3-DEEA08B9E2FB}"/>
              </a:ext>
            </a:extLst>
          </p:cNvPr>
          <p:cNvGraphicFramePr/>
          <p:nvPr>
            <p:extLst>
              <p:ext uri="{D42A27DB-BD31-4B8C-83A1-F6EECF244321}">
                <p14:modId xmlns:p14="http://schemas.microsoft.com/office/powerpoint/2010/main" val="470397852"/>
              </p:ext>
            </p:extLst>
          </p:nvPr>
        </p:nvGraphicFramePr>
        <p:xfrm>
          <a:off x="323528" y="1556792"/>
          <a:ext cx="6413236" cy="471387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feld 2">
            <a:extLst>
              <a:ext uri="{FF2B5EF4-FFF2-40B4-BE49-F238E27FC236}">
                <a16:creationId xmlns:a16="http://schemas.microsoft.com/office/drawing/2014/main" id="{AA79EFD2-B992-429A-86B7-34C15BAC78E2}"/>
              </a:ext>
            </a:extLst>
          </p:cNvPr>
          <p:cNvSpPr txBox="1"/>
          <p:nvPr/>
        </p:nvSpPr>
        <p:spPr>
          <a:xfrm>
            <a:off x="5724128" y="1844824"/>
            <a:ext cx="731290" cy="276999"/>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Männer</a:t>
            </a:r>
          </a:p>
        </p:txBody>
      </p:sp>
      <p:sp>
        <p:nvSpPr>
          <p:cNvPr id="6" name="Textfeld 5">
            <a:extLst>
              <a:ext uri="{FF2B5EF4-FFF2-40B4-BE49-F238E27FC236}">
                <a16:creationId xmlns:a16="http://schemas.microsoft.com/office/drawing/2014/main" id="{732AB02B-2531-4B20-9E26-1D805F463C7B}"/>
              </a:ext>
            </a:extLst>
          </p:cNvPr>
          <p:cNvSpPr txBox="1"/>
          <p:nvPr/>
        </p:nvSpPr>
        <p:spPr>
          <a:xfrm>
            <a:off x="5722158" y="3573016"/>
            <a:ext cx="697627" cy="276999"/>
          </a:xfrm>
          <a:prstGeom prst="rect">
            <a:avLst/>
          </a:prstGeom>
          <a:noFill/>
        </p:spPr>
        <p:txBody>
          <a:bodyPr wrap="none" rtlCol="0">
            <a:spAutoFit/>
          </a:bodyPr>
          <a:lstStyle/>
          <a:p>
            <a:r>
              <a:rPr lang="de-DE" sz="1200" b="1" dirty="0">
                <a:solidFill>
                  <a:schemeClr val="bg1">
                    <a:lumMod val="65000"/>
                  </a:schemeClr>
                </a:solidFill>
                <a:latin typeface="Arial" panose="020B0604020202020204" pitchFamily="34" charset="0"/>
                <a:cs typeface="Arial" panose="020B0604020202020204" pitchFamily="34" charset="0"/>
              </a:rPr>
              <a:t>Frauen</a:t>
            </a:r>
          </a:p>
        </p:txBody>
      </p:sp>
      <p:sp>
        <p:nvSpPr>
          <p:cNvPr id="2" name="Rechteck 1">
            <a:extLst>
              <a:ext uri="{FF2B5EF4-FFF2-40B4-BE49-F238E27FC236}">
                <a16:creationId xmlns:a16="http://schemas.microsoft.com/office/drawing/2014/main" id="{2D305906-D64D-44B5-B29F-5159257D8E52}"/>
              </a:ext>
            </a:extLst>
          </p:cNvPr>
          <p:cNvSpPr/>
          <p:nvPr/>
        </p:nvSpPr>
        <p:spPr>
          <a:xfrm>
            <a:off x="6758558" y="3140968"/>
            <a:ext cx="2061914" cy="1200329"/>
          </a:xfrm>
          <a:prstGeom prst="rect">
            <a:avLst/>
          </a:prstGeom>
        </p:spPr>
        <p:txBody>
          <a:bodyPr wrap="square">
            <a:spAutoFit/>
          </a:bodyPr>
          <a:lstStyle/>
          <a:p>
            <a:r>
              <a:rPr lang="de-DE" sz="1200" u="sng" dirty="0">
                <a:latin typeface="Arial" panose="020B0604020202020204" pitchFamily="34" charset="0"/>
                <a:cs typeface="Arial" panose="020B0604020202020204" pitchFamily="34" charset="0"/>
              </a:rPr>
              <a:t>Anmerkungen</a:t>
            </a:r>
            <a:r>
              <a:rPr lang="de-DE" sz="1200" dirty="0">
                <a:latin typeface="Arial" panose="020B0604020202020204" pitchFamily="34" charset="0"/>
                <a:cs typeface="Arial" panose="020B0604020202020204" pitchFamily="34" charset="0"/>
              </a:rPr>
              <a: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Angaben in Prozent. Die Antwortanteile „Sehr attraktiv“ und „Eher attraktiv“ wurden zusammengefasst.</a:t>
            </a:r>
          </a:p>
        </p:txBody>
      </p:sp>
      <p:sp>
        <p:nvSpPr>
          <p:cNvPr id="9" name="Textfeld 8">
            <a:extLst>
              <a:ext uri="{FF2B5EF4-FFF2-40B4-BE49-F238E27FC236}">
                <a16:creationId xmlns:a16="http://schemas.microsoft.com/office/drawing/2014/main" id="{E0E0B55D-CD9D-4AD9-B4A5-37E35C414FC3}"/>
              </a:ext>
            </a:extLst>
          </p:cNvPr>
          <p:cNvSpPr txBox="1"/>
          <p:nvPr/>
        </p:nvSpPr>
        <p:spPr>
          <a:xfrm>
            <a:off x="179512" y="321623"/>
            <a:ext cx="6275906" cy="584775"/>
          </a:xfrm>
          <a:prstGeom prst="rect">
            <a:avLst/>
          </a:prstGeom>
          <a:noFill/>
        </p:spPr>
        <p:txBody>
          <a:bodyPr wrap="square" rtlCol="0">
            <a:spAutoFit/>
          </a:bodyPr>
          <a:lstStyle/>
          <a:p>
            <a:r>
              <a:rPr lang="de-DE" sz="1600" b="1" dirty="0">
                <a:latin typeface="+mn-lt"/>
              </a:rPr>
              <a:t>a) Attraktivität Arbeitgeber Bundeswehr für junge Menschen: Gesamtbevölkerung nach Geschlecht</a:t>
            </a:r>
          </a:p>
        </p:txBody>
      </p:sp>
    </p:spTree>
    <p:extLst>
      <p:ext uri="{BB962C8B-B14F-4D97-AF65-F5344CB8AC3E}">
        <p14:creationId xmlns:p14="http://schemas.microsoft.com/office/powerpoint/2010/main" val="1943241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a:extLst>
              <a:ext uri="{FF2B5EF4-FFF2-40B4-BE49-F238E27FC236}">
                <a16:creationId xmlns:a16="http://schemas.microsoft.com/office/drawing/2014/main" id="{724E7BE2-234A-4381-93B3-DEEA08B9E2FB}"/>
              </a:ext>
            </a:extLst>
          </p:cNvPr>
          <p:cNvGraphicFramePr/>
          <p:nvPr>
            <p:extLst>
              <p:ext uri="{D42A27DB-BD31-4B8C-83A1-F6EECF244321}">
                <p14:modId xmlns:p14="http://schemas.microsoft.com/office/powerpoint/2010/main" val="4255821096"/>
              </p:ext>
            </p:extLst>
          </p:nvPr>
        </p:nvGraphicFramePr>
        <p:xfrm>
          <a:off x="539552" y="1484784"/>
          <a:ext cx="6053196" cy="4713873"/>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feld 2">
            <a:extLst>
              <a:ext uri="{FF2B5EF4-FFF2-40B4-BE49-F238E27FC236}">
                <a16:creationId xmlns:a16="http://schemas.microsoft.com/office/drawing/2014/main" id="{AA79EFD2-B992-429A-86B7-34C15BAC78E2}"/>
              </a:ext>
            </a:extLst>
          </p:cNvPr>
          <p:cNvSpPr txBox="1"/>
          <p:nvPr/>
        </p:nvSpPr>
        <p:spPr>
          <a:xfrm>
            <a:off x="5531239" y="1988840"/>
            <a:ext cx="1061509" cy="461665"/>
          </a:xfrm>
          <a:prstGeom prst="rect">
            <a:avLst/>
          </a:prstGeom>
          <a:noFill/>
        </p:spPr>
        <p:txBody>
          <a:bodyPr wrap="none" rtlCol="0">
            <a:spAutoFit/>
          </a:bodyPr>
          <a:lstStyle/>
          <a:p>
            <a:r>
              <a:rPr lang="de-DE" sz="1200" b="1" dirty="0">
                <a:latin typeface="Arial" panose="020B0604020202020204" pitchFamily="34" charset="0"/>
                <a:cs typeface="Arial" panose="020B0604020202020204" pitchFamily="34" charset="0"/>
              </a:rPr>
              <a:t>Männer </a:t>
            </a:r>
          </a:p>
          <a:p>
            <a:r>
              <a:rPr lang="de-DE" sz="1200" b="1" dirty="0">
                <a:latin typeface="Arial" panose="020B0604020202020204" pitchFamily="34" charset="0"/>
                <a:cs typeface="Arial" panose="020B0604020202020204" pitchFamily="34" charset="0"/>
              </a:rPr>
              <a:t>16–29 Jahre</a:t>
            </a:r>
          </a:p>
        </p:txBody>
      </p:sp>
      <p:sp>
        <p:nvSpPr>
          <p:cNvPr id="6" name="Textfeld 5">
            <a:extLst>
              <a:ext uri="{FF2B5EF4-FFF2-40B4-BE49-F238E27FC236}">
                <a16:creationId xmlns:a16="http://schemas.microsoft.com/office/drawing/2014/main" id="{732AB02B-2531-4B20-9E26-1D805F463C7B}"/>
              </a:ext>
            </a:extLst>
          </p:cNvPr>
          <p:cNvSpPr txBox="1"/>
          <p:nvPr/>
        </p:nvSpPr>
        <p:spPr>
          <a:xfrm>
            <a:off x="5531238" y="4407496"/>
            <a:ext cx="1061509" cy="461665"/>
          </a:xfrm>
          <a:prstGeom prst="rect">
            <a:avLst/>
          </a:prstGeom>
          <a:noFill/>
        </p:spPr>
        <p:txBody>
          <a:bodyPr wrap="none" rtlCol="0">
            <a:spAutoFit/>
          </a:bodyPr>
          <a:lstStyle/>
          <a:p>
            <a:r>
              <a:rPr lang="de-DE" sz="1200" b="1" dirty="0">
                <a:solidFill>
                  <a:schemeClr val="bg1">
                    <a:lumMod val="65000"/>
                  </a:schemeClr>
                </a:solidFill>
                <a:latin typeface="Arial" panose="020B0604020202020204" pitchFamily="34" charset="0"/>
                <a:cs typeface="Arial" panose="020B0604020202020204" pitchFamily="34" charset="0"/>
              </a:rPr>
              <a:t>Frauen</a:t>
            </a:r>
          </a:p>
          <a:p>
            <a:r>
              <a:rPr lang="de-DE" sz="1200" b="1" dirty="0">
                <a:solidFill>
                  <a:schemeClr val="bg1">
                    <a:lumMod val="65000"/>
                  </a:schemeClr>
                </a:solidFill>
                <a:latin typeface="Arial" panose="020B0604020202020204" pitchFamily="34" charset="0"/>
                <a:cs typeface="Arial" panose="020B0604020202020204" pitchFamily="34" charset="0"/>
              </a:rPr>
              <a:t>16–29 Jahre</a:t>
            </a:r>
          </a:p>
        </p:txBody>
      </p:sp>
      <p:sp>
        <p:nvSpPr>
          <p:cNvPr id="8" name="Rechteck 7">
            <a:extLst>
              <a:ext uri="{FF2B5EF4-FFF2-40B4-BE49-F238E27FC236}">
                <a16:creationId xmlns:a16="http://schemas.microsoft.com/office/drawing/2014/main" id="{86D04CC3-A519-49EB-9E68-F99D5A641C05}"/>
              </a:ext>
            </a:extLst>
          </p:cNvPr>
          <p:cNvSpPr/>
          <p:nvPr/>
        </p:nvSpPr>
        <p:spPr>
          <a:xfrm>
            <a:off x="6758558" y="3140968"/>
            <a:ext cx="2061914" cy="1200329"/>
          </a:xfrm>
          <a:prstGeom prst="rect">
            <a:avLst/>
          </a:prstGeom>
        </p:spPr>
        <p:txBody>
          <a:bodyPr wrap="square">
            <a:spAutoFit/>
          </a:bodyPr>
          <a:lstStyle/>
          <a:p>
            <a:r>
              <a:rPr lang="de-DE" sz="1200" u="sng" dirty="0">
                <a:latin typeface="Arial" panose="020B0604020202020204" pitchFamily="34" charset="0"/>
                <a:cs typeface="Arial" panose="020B0604020202020204" pitchFamily="34" charset="0"/>
              </a:rPr>
              <a:t>Anmerkungen</a:t>
            </a:r>
            <a:r>
              <a:rPr lang="de-DE" sz="1200" dirty="0">
                <a:latin typeface="Arial" panose="020B0604020202020204" pitchFamily="34" charset="0"/>
                <a:cs typeface="Arial" panose="020B0604020202020204" pitchFamily="34" charset="0"/>
              </a:rPr>
              <a: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Angaben in Prozent. Die Antwortanteile „Sehr attraktiv“ und „Eher attraktiv“ wurden zusammengefasst.</a:t>
            </a:r>
          </a:p>
        </p:txBody>
      </p:sp>
      <p:sp>
        <p:nvSpPr>
          <p:cNvPr id="9" name="Textfeld 8">
            <a:extLst>
              <a:ext uri="{FF2B5EF4-FFF2-40B4-BE49-F238E27FC236}">
                <a16:creationId xmlns:a16="http://schemas.microsoft.com/office/drawing/2014/main" id="{53D7EE6F-EC75-4E70-9ACC-02B876FA9B2B}"/>
              </a:ext>
            </a:extLst>
          </p:cNvPr>
          <p:cNvSpPr txBox="1"/>
          <p:nvPr/>
        </p:nvSpPr>
        <p:spPr>
          <a:xfrm>
            <a:off x="179511" y="321623"/>
            <a:ext cx="6413235" cy="584775"/>
          </a:xfrm>
          <a:prstGeom prst="rect">
            <a:avLst/>
          </a:prstGeom>
          <a:noFill/>
        </p:spPr>
        <p:txBody>
          <a:bodyPr wrap="square" rtlCol="0">
            <a:spAutoFit/>
          </a:bodyPr>
          <a:lstStyle/>
          <a:p>
            <a:r>
              <a:rPr lang="de-DE" sz="1600" b="1" dirty="0">
                <a:latin typeface="+mn-lt"/>
              </a:rPr>
              <a:t>a) Attraktivität Arbeitgeber Bundeswehr für junge Menschen: Kernzielgruppe (16-29 Jahre) nach Geschlecht</a:t>
            </a:r>
          </a:p>
        </p:txBody>
      </p:sp>
    </p:spTree>
    <p:extLst>
      <p:ext uri="{BB962C8B-B14F-4D97-AF65-F5344CB8AC3E}">
        <p14:creationId xmlns:p14="http://schemas.microsoft.com/office/powerpoint/2010/main" val="7214236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Diagramm 13"/>
          <p:cNvGraphicFramePr/>
          <p:nvPr>
            <p:extLst>
              <p:ext uri="{D42A27DB-BD31-4B8C-83A1-F6EECF244321}">
                <p14:modId xmlns:p14="http://schemas.microsoft.com/office/powerpoint/2010/main" val="4149682846"/>
              </p:ext>
            </p:extLst>
          </p:nvPr>
        </p:nvGraphicFramePr>
        <p:xfrm>
          <a:off x="1547664" y="1553279"/>
          <a:ext cx="5199362" cy="4199708"/>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 Box 3"/>
          <p:cNvSpPr txBox="1">
            <a:spLocks noChangeArrowheads="1"/>
          </p:cNvSpPr>
          <p:nvPr/>
        </p:nvSpPr>
        <p:spPr bwMode="auto">
          <a:xfrm>
            <a:off x="467544" y="1668292"/>
            <a:ext cx="133548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r">
              <a:lnSpc>
                <a:spcPct val="100000"/>
              </a:lnSpc>
              <a:spcBef>
                <a:spcPct val="0"/>
              </a:spcBef>
              <a:spcAft>
                <a:spcPts val="0"/>
              </a:spcAft>
            </a:pPr>
            <a:r>
              <a:rPr lang="de-DE" sz="1200" dirty="0"/>
              <a:t>Sehr attraktiv</a:t>
            </a:r>
          </a:p>
        </p:txBody>
      </p:sp>
      <p:sp>
        <p:nvSpPr>
          <p:cNvPr id="8" name="Text Box 3"/>
          <p:cNvSpPr txBox="1">
            <a:spLocks noChangeArrowheads="1"/>
          </p:cNvSpPr>
          <p:nvPr/>
        </p:nvSpPr>
        <p:spPr bwMode="auto">
          <a:xfrm>
            <a:off x="1940377" y="5746800"/>
            <a:ext cx="443182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l">
              <a:lnSpc>
                <a:spcPct val="100000"/>
              </a:lnSpc>
              <a:spcBef>
                <a:spcPct val="0"/>
              </a:spcBef>
              <a:spcAft>
                <a:spcPts val="900"/>
              </a:spcAft>
              <a:tabLst>
                <a:tab pos="474663" algn="ctr"/>
                <a:tab pos="1293813" algn="ctr"/>
                <a:tab pos="2122488" algn="ctr"/>
                <a:tab pos="2967038" algn="ctr"/>
                <a:tab pos="3787775" algn="ctr"/>
                <a:tab pos="4597400" algn="ctr"/>
                <a:tab pos="5451475" algn="ctr"/>
              </a:tabLst>
            </a:pPr>
            <a:r>
              <a:rPr lang="de-DE" sz="1200" dirty="0"/>
              <a:t>2020                      2021                     2022                      2023</a:t>
            </a:r>
          </a:p>
        </p:txBody>
      </p:sp>
      <p:sp>
        <p:nvSpPr>
          <p:cNvPr id="10" name="Text Box 3">
            <a:extLst>
              <a:ext uri="{FF2B5EF4-FFF2-40B4-BE49-F238E27FC236}">
                <a16:creationId xmlns:a16="http://schemas.microsoft.com/office/drawing/2014/main" id="{644FB7DA-7603-4F25-8DAB-09EFBFF6EF48}"/>
              </a:ext>
            </a:extLst>
          </p:cNvPr>
          <p:cNvSpPr txBox="1">
            <a:spLocks noChangeArrowheads="1"/>
          </p:cNvSpPr>
          <p:nvPr/>
        </p:nvSpPr>
        <p:spPr bwMode="auto">
          <a:xfrm>
            <a:off x="445064" y="2344158"/>
            <a:ext cx="133548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r">
              <a:lnSpc>
                <a:spcPct val="100000"/>
              </a:lnSpc>
              <a:spcBef>
                <a:spcPct val="0"/>
              </a:spcBef>
              <a:spcAft>
                <a:spcPts val="0"/>
              </a:spcAft>
            </a:pPr>
            <a:r>
              <a:rPr lang="de-DE" sz="1200" dirty="0"/>
              <a:t>Eher attraktiv</a:t>
            </a:r>
          </a:p>
        </p:txBody>
      </p:sp>
      <p:sp>
        <p:nvSpPr>
          <p:cNvPr id="11" name="Text Box 3">
            <a:extLst>
              <a:ext uri="{FF2B5EF4-FFF2-40B4-BE49-F238E27FC236}">
                <a16:creationId xmlns:a16="http://schemas.microsoft.com/office/drawing/2014/main" id="{8351AD40-9DBC-4090-B932-F3D2E4AC4937}"/>
              </a:ext>
            </a:extLst>
          </p:cNvPr>
          <p:cNvSpPr txBox="1">
            <a:spLocks noChangeArrowheads="1"/>
          </p:cNvSpPr>
          <p:nvPr/>
        </p:nvSpPr>
        <p:spPr bwMode="auto">
          <a:xfrm>
            <a:off x="107504" y="3555130"/>
            <a:ext cx="169552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r">
              <a:lnSpc>
                <a:spcPct val="100000"/>
              </a:lnSpc>
              <a:spcBef>
                <a:spcPct val="0"/>
              </a:spcBef>
              <a:spcAft>
                <a:spcPts val="0"/>
              </a:spcAft>
            </a:pPr>
            <a:r>
              <a:rPr lang="de-DE" sz="1200" dirty="0"/>
              <a:t>Eher nicht attraktiv</a:t>
            </a:r>
          </a:p>
        </p:txBody>
      </p:sp>
      <p:sp>
        <p:nvSpPr>
          <p:cNvPr id="13" name="Text Box 3">
            <a:extLst>
              <a:ext uri="{FF2B5EF4-FFF2-40B4-BE49-F238E27FC236}">
                <a16:creationId xmlns:a16="http://schemas.microsoft.com/office/drawing/2014/main" id="{D7C451DF-E2EA-4625-B03B-E4C198D978FA}"/>
              </a:ext>
            </a:extLst>
          </p:cNvPr>
          <p:cNvSpPr txBox="1">
            <a:spLocks noChangeArrowheads="1"/>
          </p:cNvSpPr>
          <p:nvPr/>
        </p:nvSpPr>
        <p:spPr bwMode="auto">
          <a:xfrm>
            <a:off x="0" y="4710258"/>
            <a:ext cx="190688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r">
              <a:lnSpc>
                <a:spcPct val="100000"/>
              </a:lnSpc>
              <a:spcBef>
                <a:spcPct val="0"/>
              </a:spcBef>
              <a:spcAft>
                <a:spcPts val="0"/>
              </a:spcAft>
            </a:pPr>
            <a:r>
              <a:rPr lang="de-DE" sz="1200" dirty="0"/>
              <a:t>Überhaupt nicht attraktiv</a:t>
            </a:r>
          </a:p>
        </p:txBody>
      </p:sp>
      <p:sp>
        <p:nvSpPr>
          <p:cNvPr id="15" name="Text Box 3">
            <a:extLst>
              <a:ext uri="{FF2B5EF4-FFF2-40B4-BE49-F238E27FC236}">
                <a16:creationId xmlns:a16="http://schemas.microsoft.com/office/drawing/2014/main" id="{9A8B9A5B-8290-4816-A14A-ADFBBF3B2AAF}"/>
              </a:ext>
            </a:extLst>
          </p:cNvPr>
          <p:cNvSpPr txBox="1">
            <a:spLocks noChangeArrowheads="1"/>
          </p:cNvSpPr>
          <p:nvPr/>
        </p:nvSpPr>
        <p:spPr bwMode="auto">
          <a:xfrm>
            <a:off x="-72104" y="5320733"/>
            <a:ext cx="179937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charset="-128"/>
              </a:defRPr>
            </a:lvl1pPr>
            <a:lvl2pPr marL="742950" indent="-285750" eaLnBrk="0" hangingPunct="0">
              <a:defRPr sz="1400">
                <a:solidFill>
                  <a:schemeClr val="tx1"/>
                </a:solidFill>
                <a:latin typeface="Arial" charset="0"/>
                <a:ea typeface="ＭＳ Ｐゴシック" charset="-128"/>
              </a:defRPr>
            </a:lvl2pPr>
            <a:lvl3pPr marL="1143000" indent="-228600" eaLnBrk="0" hangingPunct="0">
              <a:defRPr sz="1400">
                <a:solidFill>
                  <a:schemeClr val="tx1"/>
                </a:solidFill>
                <a:latin typeface="Arial" charset="0"/>
                <a:ea typeface="ＭＳ Ｐゴシック" charset="-128"/>
              </a:defRPr>
            </a:lvl3pPr>
            <a:lvl4pPr marL="1600200" indent="-228600" eaLnBrk="0" hangingPunct="0">
              <a:defRPr sz="1400">
                <a:solidFill>
                  <a:schemeClr val="tx1"/>
                </a:solidFill>
                <a:latin typeface="Arial" charset="0"/>
                <a:ea typeface="ＭＳ Ｐゴシック" charset="-128"/>
              </a:defRPr>
            </a:lvl4pPr>
            <a:lvl5pPr marL="2057400" indent="-228600" eaLnBrk="0" hangingPunct="0">
              <a:defRPr sz="1400">
                <a:solidFill>
                  <a:schemeClr val="tx1"/>
                </a:solidFill>
                <a:latin typeface="Arial" charset="0"/>
                <a:ea typeface="ＭＳ Ｐゴシック" charset="-128"/>
              </a:defRPr>
            </a:lvl5pPr>
            <a:lvl6pPr marL="25146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6pPr>
            <a:lvl7pPr marL="29718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7pPr>
            <a:lvl8pPr marL="34290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8pPr>
            <a:lvl9pPr marL="3886200" indent="-228600" algn="r" eaLnBrk="0" fontAlgn="base" hangingPunct="0">
              <a:lnSpc>
                <a:spcPct val="150000"/>
              </a:lnSpc>
              <a:spcBef>
                <a:spcPct val="30000"/>
              </a:spcBef>
              <a:spcAft>
                <a:spcPct val="16000"/>
              </a:spcAft>
              <a:defRPr sz="1400">
                <a:solidFill>
                  <a:schemeClr val="tx1"/>
                </a:solidFill>
                <a:latin typeface="Arial" charset="0"/>
                <a:ea typeface="ＭＳ Ｐゴシック" charset="-128"/>
              </a:defRPr>
            </a:lvl9pPr>
          </a:lstStyle>
          <a:p>
            <a:pPr algn="r">
              <a:lnSpc>
                <a:spcPct val="100000"/>
              </a:lnSpc>
              <a:spcBef>
                <a:spcPct val="0"/>
              </a:spcBef>
              <a:spcAft>
                <a:spcPts val="0"/>
              </a:spcAft>
            </a:pPr>
            <a:r>
              <a:rPr lang="de-DE" sz="1200" dirty="0"/>
              <a:t>Weiß nicht/keine Antwort</a:t>
            </a:r>
          </a:p>
        </p:txBody>
      </p:sp>
      <p:sp>
        <p:nvSpPr>
          <p:cNvPr id="4" name="Rechteck 3">
            <a:extLst>
              <a:ext uri="{FF2B5EF4-FFF2-40B4-BE49-F238E27FC236}">
                <a16:creationId xmlns:a16="http://schemas.microsoft.com/office/drawing/2014/main" id="{EB6417BB-E4ED-4093-8D11-060F9698050D}"/>
              </a:ext>
            </a:extLst>
          </p:cNvPr>
          <p:cNvSpPr/>
          <p:nvPr/>
        </p:nvSpPr>
        <p:spPr>
          <a:xfrm>
            <a:off x="6444208" y="3001131"/>
            <a:ext cx="2437882" cy="1384995"/>
          </a:xfrm>
          <a:prstGeom prst="rect">
            <a:avLst/>
          </a:prstGeom>
        </p:spPr>
        <p:txBody>
          <a:bodyPr wrap="square">
            <a:spAutoFit/>
          </a:bodyPr>
          <a:lstStyle/>
          <a:p>
            <a:r>
              <a:rPr lang="de-DE" sz="1200" u="sng" dirty="0">
                <a:latin typeface="Arial" panose="020B0604020202020204" pitchFamily="34" charset="0"/>
                <a:cs typeface="Arial" panose="020B0604020202020204" pitchFamily="34" charset="0"/>
              </a:rPr>
              <a:t>Anmerkungen</a:t>
            </a:r>
            <a:r>
              <a:rPr lang="de-DE" sz="1200" dirty="0">
                <a:latin typeface="Arial" panose="020B0604020202020204" pitchFamily="34" charset="0"/>
                <a:cs typeface="Arial" panose="020B0604020202020204" pitchFamily="34" charset="0"/>
              </a:rPr>
              <a: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Angaben in Prozent. Nicht alle Prozentangaben ergeben in der Summe 100, da die Einzelwerte gerundet wurden. Die Frage wurde nur Befragten unter 50 Jahren gestellt. </a:t>
            </a:r>
          </a:p>
        </p:txBody>
      </p:sp>
      <p:sp>
        <p:nvSpPr>
          <p:cNvPr id="17" name="Textfeld 16">
            <a:extLst>
              <a:ext uri="{FF2B5EF4-FFF2-40B4-BE49-F238E27FC236}">
                <a16:creationId xmlns:a16="http://schemas.microsoft.com/office/drawing/2014/main" id="{16B1EF6E-B337-471A-8FC0-035CA11D4B46}"/>
              </a:ext>
            </a:extLst>
          </p:cNvPr>
          <p:cNvSpPr txBox="1"/>
          <p:nvPr/>
        </p:nvSpPr>
        <p:spPr>
          <a:xfrm>
            <a:off x="179512" y="321623"/>
            <a:ext cx="6264696" cy="584775"/>
          </a:xfrm>
          <a:prstGeom prst="rect">
            <a:avLst/>
          </a:prstGeom>
          <a:noFill/>
        </p:spPr>
        <p:txBody>
          <a:bodyPr wrap="square" rtlCol="0">
            <a:spAutoFit/>
          </a:bodyPr>
          <a:lstStyle/>
          <a:p>
            <a:r>
              <a:rPr lang="de-DE" sz="1600" b="1" dirty="0">
                <a:latin typeface="+mn-lt"/>
              </a:rPr>
              <a:t>b) Attraktivität Arbeitgeber Bundeswehr für Befragte selbst: Zielgruppe (unter 50 Jahre)</a:t>
            </a:r>
          </a:p>
        </p:txBody>
      </p:sp>
    </p:spTree>
    <p:extLst>
      <p:ext uri="{BB962C8B-B14F-4D97-AF65-F5344CB8AC3E}">
        <p14:creationId xmlns:p14="http://schemas.microsoft.com/office/powerpoint/2010/main" val="40688423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6"/>
          <p:cNvGraphicFramePr/>
          <p:nvPr>
            <p:extLst>
              <p:ext uri="{D42A27DB-BD31-4B8C-83A1-F6EECF244321}">
                <p14:modId xmlns:p14="http://schemas.microsoft.com/office/powerpoint/2010/main" val="3632293247"/>
              </p:ext>
            </p:extLst>
          </p:nvPr>
        </p:nvGraphicFramePr>
        <p:xfrm>
          <a:off x="323528" y="1556792"/>
          <a:ext cx="6272538" cy="4509931"/>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Box 3"/>
          <p:cNvSpPr txBox="1">
            <a:spLocks noChangeArrowheads="1"/>
          </p:cNvSpPr>
          <p:nvPr/>
        </p:nvSpPr>
        <p:spPr bwMode="auto">
          <a:xfrm>
            <a:off x="4716016" y="1122706"/>
            <a:ext cx="1776827" cy="50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400">
                <a:solidFill>
                  <a:schemeClr val="tx1"/>
                </a:solidFill>
                <a:latin typeface="Arial" charset="0"/>
                <a:ea typeface="ＭＳ Ｐゴシック" pitchFamily="34" charset="-128"/>
              </a:defRPr>
            </a:lvl1pPr>
            <a:lvl2pPr marL="742950" indent="-285750" eaLnBrk="0" hangingPunct="0">
              <a:defRPr sz="1400">
                <a:solidFill>
                  <a:schemeClr val="tx1"/>
                </a:solidFill>
                <a:latin typeface="Arial" charset="0"/>
                <a:ea typeface="ＭＳ Ｐゴシック" pitchFamily="34" charset="-128"/>
              </a:defRPr>
            </a:lvl2pPr>
            <a:lvl3pPr marL="1143000" indent="-228600" eaLnBrk="0" hangingPunct="0">
              <a:defRPr sz="1400">
                <a:solidFill>
                  <a:schemeClr val="tx1"/>
                </a:solidFill>
                <a:latin typeface="Arial" charset="0"/>
                <a:ea typeface="ＭＳ Ｐゴシック" pitchFamily="34" charset="-128"/>
              </a:defRPr>
            </a:lvl3pPr>
            <a:lvl4pPr marL="1600200" indent="-228600" eaLnBrk="0" hangingPunct="0">
              <a:defRPr sz="1400">
                <a:solidFill>
                  <a:schemeClr val="tx1"/>
                </a:solidFill>
                <a:latin typeface="Arial" charset="0"/>
                <a:ea typeface="ＭＳ Ｐゴシック" pitchFamily="34" charset="-128"/>
              </a:defRPr>
            </a:lvl4pPr>
            <a:lvl5pPr marL="2057400" indent="-228600" eaLnBrk="0" hangingPunct="0">
              <a:defRPr sz="1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400">
                <a:solidFill>
                  <a:schemeClr val="tx1"/>
                </a:solidFill>
                <a:latin typeface="Arial" charset="0"/>
                <a:ea typeface="ＭＳ Ｐゴシック" pitchFamily="34" charset="-128"/>
              </a:defRPr>
            </a:lvl9pPr>
          </a:lstStyle>
          <a:p>
            <a:pPr>
              <a:lnSpc>
                <a:spcPct val="100000"/>
              </a:lnSpc>
              <a:spcBef>
                <a:spcPct val="0"/>
              </a:spcBef>
              <a:spcAft>
                <a:spcPts val="300"/>
              </a:spcAft>
            </a:pPr>
            <a:r>
              <a:rPr lang="de-DE" altLang="de-DE" sz="1200" dirty="0">
                <a:solidFill>
                  <a:prstClr val="black"/>
                </a:solidFill>
                <a:latin typeface="Arial" panose="020B0604020202020204" pitchFamily="34" charset="0"/>
                <a:cs typeface="Arial" panose="020B0604020202020204" pitchFamily="34" charset="0"/>
              </a:rPr>
              <a:t>Männer, 16–29 Jahre</a:t>
            </a:r>
          </a:p>
          <a:p>
            <a:pPr>
              <a:lnSpc>
                <a:spcPct val="100000"/>
              </a:lnSpc>
              <a:spcBef>
                <a:spcPct val="0"/>
              </a:spcBef>
              <a:spcAft>
                <a:spcPts val="300"/>
              </a:spcAft>
            </a:pPr>
            <a:r>
              <a:rPr lang="de-DE" altLang="de-DE" sz="1200" dirty="0">
                <a:solidFill>
                  <a:prstClr val="black"/>
                </a:solidFill>
                <a:latin typeface="Arial" panose="020B0604020202020204" pitchFamily="34" charset="0"/>
                <a:cs typeface="Arial" panose="020B0604020202020204" pitchFamily="34" charset="0"/>
              </a:rPr>
              <a:t>Frauen, 16–29 Jahre</a:t>
            </a:r>
          </a:p>
        </p:txBody>
      </p:sp>
      <p:sp>
        <p:nvSpPr>
          <p:cNvPr id="12" name="Rectangle 138"/>
          <p:cNvSpPr>
            <a:spLocks noChangeArrowheads="1"/>
          </p:cNvSpPr>
          <p:nvPr/>
        </p:nvSpPr>
        <p:spPr bwMode="auto">
          <a:xfrm>
            <a:off x="4522793" y="1160524"/>
            <a:ext cx="180000" cy="180000"/>
          </a:xfrm>
          <a:prstGeom prst="rect">
            <a:avLst/>
          </a:prstGeom>
          <a:solidFill>
            <a:srgbClr val="0066CC"/>
          </a:solidFill>
          <a:ln>
            <a:noFill/>
          </a:ln>
        </p:spPr>
        <p:txBody>
          <a:bodyPr/>
          <a:lstStyle/>
          <a:p>
            <a:endParaRPr lang="de-DE">
              <a:solidFill>
                <a:prstClr val="black"/>
              </a:solidFill>
              <a:latin typeface="Arial" panose="020B0604020202020204" pitchFamily="34" charset="0"/>
              <a:cs typeface="Arial" panose="020B0604020202020204" pitchFamily="34" charset="0"/>
            </a:endParaRPr>
          </a:p>
        </p:txBody>
      </p:sp>
      <p:sp>
        <p:nvSpPr>
          <p:cNvPr id="13" name="Rectangle 138"/>
          <p:cNvSpPr>
            <a:spLocks noChangeArrowheads="1"/>
          </p:cNvSpPr>
          <p:nvPr/>
        </p:nvSpPr>
        <p:spPr bwMode="auto">
          <a:xfrm>
            <a:off x="4529405" y="1401523"/>
            <a:ext cx="180000" cy="180000"/>
          </a:xfrm>
          <a:prstGeom prst="rect">
            <a:avLst/>
          </a:prstGeom>
          <a:solidFill>
            <a:srgbClr val="FF3399"/>
          </a:solidFill>
          <a:ln>
            <a:noFill/>
          </a:ln>
        </p:spPr>
        <p:txBody>
          <a:bodyPr/>
          <a:lstStyle/>
          <a:p>
            <a:endParaRPr lang="de-DE">
              <a:solidFill>
                <a:prstClr val="black"/>
              </a:solidFill>
              <a:latin typeface="Arial" panose="020B0604020202020204" pitchFamily="34" charset="0"/>
              <a:cs typeface="Arial" panose="020B0604020202020204" pitchFamily="34" charset="0"/>
            </a:endParaRPr>
          </a:p>
        </p:txBody>
      </p:sp>
      <p:sp>
        <p:nvSpPr>
          <p:cNvPr id="2" name="Textfeld 1">
            <a:extLst>
              <a:ext uri="{FF2B5EF4-FFF2-40B4-BE49-F238E27FC236}">
                <a16:creationId xmlns:a16="http://schemas.microsoft.com/office/drawing/2014/main" id="{BAE2F98D-AC4B-409C-A8F8-AF5CAE5724DF}"/>
              </a:ext>
            </a:extLst>
          </p:cNvPr>
          <p:cNvSpPr txBox="1"/>
          <p:nvPr/>
        </p:nvSpPr>
        <p:spPr>
          <a:xfrm>
            <a:off x="1115616" y="6066723"/>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2020</a:t>
            </a:r>
          </a:p>
        </p:txBody>
      </p:sp>
      <p:sp>
        <p:nvSpPr>
          <p:cNvPr id="16" name="Textfeld 15">
            <a:extLst>
              <a:ext uri="{FF2B5EF4-FFF2-40B4-BE49-F238E27FC236}">
                <a16:creationId xmlns:a16="http://schemas.microsoft.com/office/drawing/2014/main" id="{6D0EAAD4-919E-4D71-B695-C52CECDDD50F}"/>
              </a:ext>
            </a:extLst>
          </p:cNvPr>
          <p:cNvSpPr txBox="1"/>
          <p:nvPr/>
        </p:nvSpPr>
        <p:spPr>
          <a:xfrm>
            <a:off x="2555776" y="6066722"/>
            <a:ext cx="524503"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2021</a:t>
            </a:r>
          </a:p>
        </p:txBody>
      </p:sp>
      <p:sp>
        <p:nvSpPr>
          <p:cNvPr id="17" name="Textfeld 16">
            <a:extLst>
              <a:ext uri="{FF2B5EF4-FFF2-40B4-BE49-F238E27FC236}">
                <a16:creationId xmlns:a16="http://schemas.microsoft.com/office/drawing/2014/main" id="{5E5D197E-B5A2-4D4B-B5E7-12B7CB7F213E}"/>
              </a:ext>
            </a:extLst>
          </p:cNvPr>
          <p:cNvSpPr txBox="1"/>
          <p:nvPr/>
        </p:nvSpPr>
        <p:spPr>
          <a:xfrm>
            <a:off x="3968709" y="6066722"/>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2022</a:t>
            </a:r>
          </a:p>
        </p:txBody>
      </p:sp>
      <p:sp>
        <p:nvSpPr>
          <p:cNvPr id="11" name="Textfeld 10">
            <a:extLst>
              <a:ext uri="{FF2B5EF4-FFF2-40B4-BE49-F238E27FC236}">
                <a16:creationId xmlns:a16="http://schemas.microsoft.com/office/drawing/2014/main" id="{D29DCE6C-7B41-4E5D-97F8-E1E122311484}"/>
              </a:ext>
            </a:extLst>
          </p:cNvPr>
          <p:cNvSpPr txBox="1"/>
          <p:nvPr/>
        </p:nvSpPr>
        <p:spPr>
          <a:xfrm>
            <a:off x="5436096" y="6066721"/>
            <a:ext cx="524504" cy="276999"/>
          </a:xfrm>
          <a:prstGeom prst="rect">
            <a:avLst/>
          </a:prstGeom>
          <a:noFill/>
        </p:spPr>
        <p:txBody>
          <a:bodyPr wrap="none" rtlCol="0">
            <a:spAutoFit/>
          </a:bodyPr>
          <a:lstStyle/>
          <a:p>
            <a:pPr algn="ctr"/>
            <a:r>
              <a:rPr lang="de-DE" sz="1200" dirty="0">
                <a:latin typeface="Arial" panose="020B0604020202020204" pitchFamily="34" charset="0"/>
                <a:cs typeface="Arial" panose="020B0604020202020204" pitchFamily="34" charset="0"/>
              </a:rPr>
              <a:t>2023</a:t>
            </a:r>
          </a:p>
        </p:txBody>
      </p:sp>
      <p:sp>
        <p:nvSpPr>
          <p:cNvPr id="18" name="Textfeld 17">
            <a:extLst>
              <a:ext uri="{FF2B5EF4-FFF2-40B4-BE49-F238E27FC236}">
                <a16:creationId xmlns:a16="http://schemas.microsoft.com/office/drawing/2014/main" id="{3409B5F3-AB3C-4C27-B74C-94E1453F7ABB}"/>
              </a:ext>
            </a:extLst>
          </p:cNvPr>
          <p:cNvSpPr txBox="1"/>
          <p:nvPr/>
        </p:nvSpPr>
        <p:spPr>
          <a:xfrm>
            <a:off x="179512" y="321623"/>
            <a:ext cx="6264696" cy="584775"/>
          </a:xfrm>
          <a:prstGeom prst="rect">
            <a:avLst/>
          </a:prstGeom>
          <a:noFill/>
        </p:spPr>
        <p:txBody>
          <a:bodyPr wrap="square" rtlCol="0">
            <a:spAutoFit/>
          </a:bodyPr>
          <a:lstStyle/>
          <a:p>
            <a:r>
              <a:rPr lang="de-DE" sz="1600" b="1" dirty="0">
                <a:latin typeface="+mn-lt"/>
              </a:rPr>
              <a:t>b) Attraktivität Arbeitgeber Bundeswehr für Befragte selbst: Kernzielgruppe (16-29 Jahre) nach Geschlecht</a:t>
            </a:r>
          </a:p>
        </p:txBody>
      </p:sp>
      <p:sp>
        <p:nvSpPr>
          <p:cNvPr id="3" name="Rechteck 2">
            <a:extLst>
              <a:ext uri="{FF2B5EF4-FFF2-40B4-BE49-F238E27FC236}">
                <a16:creationId xmlns:a16="http://schemas.microsoft.com/office/drawing/2014/main" id="{2B01D35F-FDF6-477E-BB30-2DBDA4118E00}"/>
              </a:ext>
            </a:extLst>
          </p:cNvPr>
          <p:cNvSpPr/>
          <p:nvPr/>
        </p:nvSpPr>
        <p:spPr>
          <a:xfrm>
            <a:off x="6444208" y="2842261"/>
            <a:ext cx="2376264" cy="1938992"/>
          </a:xfrm>
          <a:prstGeom prst="rect">
            <a:avLst/>
          </a:prstGeom>
        </p:spPr>
        <p:txBody>
          <a:bodyPr wrap="square">
            <a:spAutoFit/>
          </a:bodyPr>
          <a:lstStyle/>
          <a:p>
            <a:r>
              <a:rPr lang="de-DE" sz="1200" u="sng" dirty="0">
                <a:latin typeface="Arial" panose="020B0604020202020204" pitchFamily="34" charset="0"/>
                <a:cs typeface="Arial" panose="020B0604020202020204" pitchFamily="34" charset="0"/>
              </a:rPr>
              <a:t>Anmerkungen</a:t>
            </a:r>
            <a:r>
              <a:rPr lang="de-DE" sz="1200" dirty="0">
                <a:latin typeface="Arial" panose="020B0604020202020204" pitchFamily="34" charset="0"/>
                <a:cs typeface="Arial" panose="020B0604020202020204" pitchFamily="34" charset="0"/>
              </a:rPr>
              <a:t>:</a:t>
            </a:r>
            <a:br>
              <a:rPr lang="de-DE" sz="1200" dirty="0">
                <a:latin typeface="Arial" panose="020B0604020202020204" pitchFamily="34" charset="0"/>
                <a:cs typeface="Arial" panose="020B0604020202020204" pitchFamily="34" charset="0"/>
              </a:rPr>
            </a:br>
            <a:r>
              <a:rPr lang="de-DE" sz="1200" dirty="0">
                <a:latin typeface="Arial" panose="020B0604020202020204" pitchFamily="34" charset="0"/>
                <a:cs typeface="Arial" panose="020B0604020202020204" pitchFamily="34" charset="0"/>
              </a:rPr>
              <a:t>Angaben in Prozent. Die Antwortanteile „Sehr attraktiv“ und „Eher attraktiv“ wurden zusammengefasst. Die Frage wurde nur Befragten gestellt, die zum Zeitpunkt der Befragung noch nie in einem Dienstverhältnis bei der Bundeswehr gestanden haben. </a:t>
            </a:r>
          </a:p>
        </p:txBody>
      </p:sp>
    </p:spTree>
    <p:extLst>
      <p:ext uri="{BB962C8B-B14F-4D97-AF65-F5344CB8AC3E}">
        <p14:creationId xmlns:p14="http://schemas.microsoft.com/office/powerpoint/2010/main" val="3826803084"/>
      </p:ext>
    </p:extLst>
  </p:cSld>
  <p:clrMapOvr>
    <a:masterClrMapping/>
  </p:clrMapOvr>
</p:sld>
</file>

<file path=ppt/theme/theme1.xml><?xml version="1.0" encoding="utf-8"?>
<a:theme xmlns:a="http://schemas.openxmlformats.org/drawingml/2006/main" name="ZMSBw Folienmaster">
  <a:themeElements>
    <a:clrScheme name="">
      <a:dk1>
        <a:srgbClr val="000000"/>
      </a:dk1>
      <a:lt1>
        <a:srgbClr val="FFFFFF"/>
      </a:lt1>
      <a:dk2>
        <a:srgbClr val="000000"/>
      </a:dk2>
      <a:lt2>
        <a:srgbClr val="FAFAFA"/>
      </a:lt2>
      <a:accent1>
        <a:srgbClr val="D5DBE5"/>
      </a:accent1>
      <a:accent2>
        <a:srgbClr val="B46D90"/>
      </a:accent2>
      <a:accent3>
        <a:srgbClr val="FFFFFF"/>
      </a:accent3>
      <a:accent4>
        <a:srgbClr val="000000"/>
      </a:accent4>
      <a:accent5>
        <a:srgbClr val="E7EAF0"/>
      </a:accent5>
      <a:accent6>
        <a:srgbClr val="A36282"/>
      </a:accent6>
      <a:hlink>
        <a:srgbClr val="BACACA"/>
      </a:hlink>
      <a:folHlink>
        <a:srgbClr val="8191B3"/>
      </a:folHlink>
    </a:clrScheme>
    <a:fontScheme name="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Eos">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Zwielicht">
    <a:majorFont>
      <a:latin typeface="Century Gothic"/>
      <a:ea typeface=""/>
      <a:cs typeface=""/>
      <a:font script="Jpan" typeface="ＭＳ Ｐゴシック"/>
    </a:majorFont>
    <a:minorFont>
      <a:latin typeface="Century Gothic"/>
      <a:ea typeface=""/>
      <a:cs typeface=""/>
      <a:font script="Jpan"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ZMSBw Folienmaster</Template>
  <TotalTime>0</TotalTime>
  <Words>1996</Words>
  <Application>Microsoft Office PowerPoint</Application>
  <PresentationFormat>Bildschirmpräsentation (4:3)</PresentationFormat>
  <Paragraphs>416</Paragraphs>
  <Slides>20</Slides>
  <Notes>1</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20</vt:i4>
      </vt:variant>
    </vt:vector>
  </HeadingPairs>
  <TitlesOfParts>
    <vt:vector size="28" baseType="lpstr">
      <vt:lpstr>MS PGothic</vt:lpstr>
      <vt:lpstr>Arial</vt:lpstr>
      <vt:lpstr>Calibri</vt:lpstr>
      <vt:lpstr>Calibri Light</vt:lpstr>
      <vt:lpstr>Times New Roman</vt:lpstr>
      <vt:lpstr>Wingdings</vt:lpstr>
      <vt:lpstr>ZMSBw Folienmaster</vt:lpstr>
      <vt:lpstr>Benutzerdefiniertes Design</vt:lpstr>
      <vt:lpstr>Wie attraktiv ist die Bundeswehr als Arbeitgeber –  Binnen- und Außenperspektive im Vergleich</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Danke für Ihre Aufmerksamkeit!</vt:lpstr>
    </vt:vector>
  </TitlesOfParts>
  <Manager>Chef des Stabes</Manager>
  <Company>Bundeswehr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Folienmaster</dc:subject>
  <dc:creator>Loch, Thorsten</dc:creator>
  <cp:lastModifiedBy>Richter, Dr. phil. Gregor</cp:lastModifiedBy>
  <cp:revision>436</cp:revision>
  <cp:lastPrinted>2022-06-18T10:58:28Z</cp:lastPrinted>
  <dcterms:created xsi:type="dcterms:W3CDTF">2013-01-17T12:12:02Z</dcterms:created>
  <dcterms:modified xsi:type="dcterms:W3CDTF">2024-04-03T13:31:54Z</dcterms:modified>
  <cp:category>Vorlagen</cp:category>
</cp:coreProperties>
</file>